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0" r:id="rId3"/>
    <p:sldId id="259" r:id="rId4"/>
    <p:sldId id="261" r:id="rId5"/>
    <p:sldId id="264" r:id="rId6"/>
    <p:sldId id="265" r:id="rId7"/>
    <p:sldId id="266" r:id="rId8"/>
    <p:sldId id="267" r:id="rId9"/>
    <p:sldId id="276" r:id="rId10"/>
    <p:sldId id="269" r:id="rId11"/>
    <p:sldId id="270" r:id="rId12"/>
    <p:sldId id="271" r:id="rId13"/>
    <p:sldId id="272" r:id="rId14"/>
    <p:sldId id="277" r:id="rId15"/>
    <p:sldId id="278" r:id="rId16"/>
    <p:sldId id="279" r:id="rId17"/>
    <p:sldId id="280" r:id="rId18"/>
    <p:sldId id="263" r:id="rId19"/>
    <p:sldId id="275" r:id="rId20"/>
    <p:sldId id="281" r:id="rId21"/>
    <p:sldId id="308" r:id="rId22"/>
    <p:sldId id="282" r:id="rId23"/>
    <p:sldId id="283" r:id="rId24"/>
    <p:sldId id="284" r:id="rId25"/>
    <p:sldId id="268" r:id="rId26"/>
    <p:sldId id="273" r:id="rId27"/>
    <p:sldId id="274" r:id="rId28"/>
    <p:sldId id="262" r:id="rId29"/>
    <p:sldId id="285" r:id="rId30"/>
    <p:sldId id="288" r:id="rId31"/>
    <p:sldId id="286" r:id="rId32"/>
    <p:sldId id="291" r:id="rId33"/>
    <p:sldId id="289" r:id="rId34"/>
    <p:sldId id="290" r:id="rId35"/>
    <p:sldId id="292" r:id="rId36"/>
    <p:sldId id="300" r:id="rId37"/>
    <p:sldId id="301" r:id="rId38"/>
    <p:sldId id="302" r:id="rId39"/>
    <p:sldId id="305" r:id="rId40"/>
    <p:sldId id="303" r:id="rId41"/>
    <p:sldId id="306" r:id="rId42"/>
    <p:sldId id="304" r:id="rId43"/>
    <p:sldId id="307" r:id="rId44"/>
    <p:sldId id="299" r:id="rId45"/>
    <p:sldId id="296" r:id="rId46"/>
    <p:sldId id="294" r:id="rId47"/>
    <p:sldId id="297" r:id="rId48"/>
    <p:sldId id="293" r:id="rId49"/>
    <p:sldId id="298" r:id="rId50"/>
    <p:sldId id="295"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9094C0-BED4-4102-B612-9A9C1C7EE2BF}" v="2493" dt="2023-08-30T13:52:26.483"/>
    <p1510:client id="{6B35F09A-127E-4E09-8329-9308618CF520}" v="2389" dt="2023-08-30T21:15:14.455"/>
    <p1510:client id="{6B64754E-A45F-4554-9B0F-68C2E8919C73}" v="64" dt="2023-08-26T15:36:06.815"/>
    <p1510:client id="{7DE3393A-D78E-4E5F-8A90-159C32DCC56E}" v="3258" dt="2023-08-28T23:42:46.786"/>
    <p1510:client id="{8779870C-B6C8-4842-AABC-973444F79A78}" v="2203" dt="2023-08-29T02:49:30.411"/>
    <p1510:client id="{B8F8C046-C6B3-4C4F-93C2-9F5265AEC119}" v="466" dt="2023-08-27T13:40:47.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hyperlink" Target="mailto:https://doi.org/10.21227/fesz-dm97" TargetMode="External"/><Relationship Id="rId7" Type="http://schemas.openxmlformats.org/officeDocument/2006/relationships/hyperlink" Target="http://www.sciencedirect.com/science/article/pii/S0167404811001672" TargetMode="External"/><Relationship Id="rId2" Type="http://schemas.openxmlformats.org/officeDocument/2006/relationships/hyperlink" Target="https://staff.itee.uq.edu.au/marius/NIDS_datasets/" TargetMode="External"/><Relationship Id="rId1" Type="http://schemas.openxmlformats.org/officeDocument/2006/relationships/slideLayout" Target="../slideLayouts/slideLayout2.xml"/><Relationship Id="rId6" Type="http://schemas.openxmlformats.org/officeDocument/2006/relationships/hyperlink" Target="https://doi.org/https:/doi.org/10.1016/j.cose.2011.12.012" TargetMode="External"/><Relationship Id="rId5" Type="http://schemas.openxmlformats.org/officeDocument/2006/relationships/hyperlink" Target="https://www.cisco.com/en/US/technologies/tk648/tk362/technologies_" TargetMode="External"/><Relationship Id="rId4" Type="http://schemas.openxmlformats.org/officeDocument/2006/relationships/hyperlink" Target="mailto:http://dx.doi.org/10.21227/fesz-dm97"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925404" y="2416121"/>
            <a:ext cx="836136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solidFill>
                  <a:schemeClr val="bg1"/>
                </a:solidFill>
                <a:latin typeface="Calibri"/>
                <a:ea typeface="Calibri"/>
                <a:cs typeface="Calibri"/>
              </a:rPr>
              <a:t>Network Intrusion Detection System</a:t>
            </a:r>
          </a:p>
          <a:p>
            <a:pPr algn="l"/>
            <a:endParaRPr lang="en-US">
              <a:ea typeface="Calibri"/>
              <a:cs typeface="Calibri"/>
            </a:endParaRPr>
          </a:p>
        </p:txBody>
      </p:sp>
    </p:spTree>
    <p:extLst>
      <p:ext uri="{BB962C8B-B14F-4D97-AF65-F5344CB8AC3E}">
        <p14:creationId xmlns:p14="http://schemas.microsoft.com/office/powerpoint/2010/main" val="3276817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accent1">
                    <a:lumMod val="50000"/>
                  </a:schemeClr>
                </a:solidFill>
                <a:ea typeface="+mn-lt"/>
                <a:cs typeface="+mn-lt"/>
              </a:rPr>
              <a:t>Dataset description</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Due to the complexity in obtaining real-world labelled benign and attack network flows, researchers have generated benchmark NIDS datasets. They are made publicly available to be used in the training and testing stages of the proposed ML detection model.</a:t>
            </a:r>
            <a:endParaRPr lang="en-US" dirty="0">
              <a:ea typeface="+mn-lt"/>
              <a:cs typeface="+mn-lt"/>
            </a:endParaRPr>
          </a:p>
          <a:p>
            <a:r>
              <a:rPr lang="en-US" sz="2000" dirty="0">
                <a:ea typeface="+mn-lt"/>
                <a:cs typeface="+mn-lt"/>
              </a:rPr>
              <a:t>There are more than 15 available NIDS datasets in this field , each containing labelled network data flows. </a:t>
            </a:r>
            <a:endParaRPr lang="en-US" dirty="0">
              <a:ea typeface="+mn-lt"/>
              <a:cs typeface="+mn-lt"/>
            </a:endParaRPr>
          </a:p>
          <a:p>
            <a:r>
              <a:rPr lang="en-US" sz="2000" dirty="0">
                <a:ea typeface="+mn-lt"/>
                <a:cs typeface="+mn-lt"/>
              </a:rPr>
              <a:t>This dataset reflect real network benign behavior combined with synthetic attack scenarios .</a:t>
            </a:r>
            <a:endParaRPr lang="en-US" dirty="0">
              <a:ea typeface="Calibri"/>
              <a:cs typeface="Calibri"/>
            </a:endParaRPr>
          </a:p>
          <a:p>
            <a:r>
              <a:rPr lang="en-US" sz="2000" dirty="0">
                <a:ea typeface="+mn-lt"/>
                <a:cs typeface="+mn-lt"/>
              </a:rPr>
              <a:t>The corresponding packets are captured in their native format packet capture (</a:t>
            </a:r>
            <a:r>
              <a:rPr lang="en-US" sz="2000" dirty="0" err="1">
                <a:ea typeface="+mn-lt"/>
                <a:cs typeface="+mn-lt"/>
              </a:rPr>
              <a:t>pcap</a:t>
            </a:r>
            <a:r>
              <a:rPr lang="en-US" sz="2000" dirty="0">
                <a:ea typeface="+mn-lt"/>
                <a:cs typeface="+mn-lt"/>
              </a:rPr>
              <a:t>) and certain network features are extracted.</a:t>
            </a:r>
            <a:endParaRPr lang="en-US" dirty="0"/>
          </a:p>
          <a:p>
            <a:endParaRPr lang="en-US"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701168" y="4608418"/>
            <a:ext cx="89927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This data is used by </a:t>
            </a:r>
            <a:r>
              <a:rPr lang="en-US" dirty="0">
                <a:ea typeface="+mn-lt"/>
                <a:cs typeface="+mn-lt"/>
              </a:rPr>
              <a:t>University of Queensland, Brisbane QLD 4072, Australia and University of New South Wales, Canberra ACT 2612, Australia</a:t>
            </a:r>
          </a:p>
          <a:p>
            <a:r>
              <a:rPr lang="en-US" dirty="0">
                <a:ea typeface="+mn-lt"/>
                <a:cs typeface="+mn-lt"/>
              </a:rPr>
              <a:t>And this data is a subset of big data used , the big data has many data sets inside it , and this data is one type of it t's called NF-Ton-</a:t>
            </a:r>
            <a:r>
              <a:rPr lang="en-US" dirty="0" err="1">
                <a:ea typeface="+mn-lt"/>
                <a:cs typeface="+mn-lt"/>
              </a:rPr>
              <a:t>Iot</a:t>
            </a:r>
            <a:endParaRPr lang="en-US" dirty="0">
              <a:ea typeface="+mn-lt"/>
              <a:cs typeface="+mn-lt"/>
            </a:endParaRPr>
          </a:p>
          <a:p>
            <a:r>
              <a:rPr lang="en-US" dirty="0">
                <a:ea typeface="+mn-lt"/>
                <a:cs typeface="+mn-lt"/>
              </a:rPr>
              <a:t>Its about 1,300,000 and 14 feature</a:t>
            </a:r>
          </a:p>
        </p:txBody>
      </p:sp>
      <p:pic>
        <p:nvPicPr>
          <p:cNvPr id="8" name="Picture 7">
            <a:extLst>
              <a:ext uri="{FF2B5EF4-FFF2-40B4-BE49-F238E27FC236}">
                <a16:creationId xmlns:a16="http://schemas.microsoft.com/office/drawing/2014/main" id="{48AD7028-1485-F958-CC05-72D035FC59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5205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accent1">
                    <a:lumMod val="50000"/>
                  </a:schemeClr>
                </a:solidFill>
                <a:ea typeface="+mn-lt"/>
                <a:cs typeface="+mn-lt"/>
              </a:rPr>
              <a:t>Dataset description</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38937" y="1053939"/>
            <a:ext cx="999930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NF-</a:t>
            </a:r>
            <a:r>
              <a:rPr lang="en-US" sz="2000" dirty="0" err="1">
                <a:ea typeface="+mn-lt"/>
                <a:cs typeface="+mn-lt"/>
              </a:rPr>
              <a:t>ToN</a:t>
            </a:r>
            <a:r>
              <a:rPr lang="en-US" sz="2000" dirty="0">
                <a:ea typeface="+mn-lt"/>
                <a:cs typeface="+mn-lt"/>
              </a:rPr>
              <a:t>-IoT- A recent heterogeneous dataset released in 2020  that includes telemetry data of Internet of Things (IoT) services, network traffic of IoT networks and operating system logs. In this paper, we utilize the portion containing network traffic flows. The dataset is made up of a large number of attack scenarios conducted in a realistic representation of a medium-scale network at the Cyber Range Lab by ACCS.</a:t>
            </a:r>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755030" y="3229222"/>
            <a:ext cx="619048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a:t>
            </a:r>
            <a:r>
              <a:rPr lang="en-US" sz="2000" dirty="0">
                <a:ea typeface="+mn-lt"/>
                <a:cs typeface="+mn-lt"/>
              </a:rPr>
              <a:t>The total number of data flows is 1,379,274 out of which 1,108,995 (80.4%) are attack samples and 270,279(19.6%) are benign ones, the table below lists and defines the distribution of the NF-</a:t>
            </a:r>
            <a:r>
              <a:rPr lang="en-US" sz="2000" dirty="0" err="1">
                <a:ea typeface="+mn-lt"/>
                <a:cs typeface="+mn-lt"/>
              </a:rPr>
              <a:t>ToN</a:t>
            </a:r>
            <a:r>
              <a:rPr lang="en-US" sz="2000" dirty="0">
                <a:ea typeface="+mn-lt"/>
                <a:cs typeface="+mn-lt"/>
              </a:rPr>
              <a:t>-IoT dataset.</a:t>
            </a:r>
            <a:endParaRPr lang="en-US" sz="2000" dirty="0"/>
          </a:p>
        </p:txBody>
      </p:sp>
      <p:pic>
        <p:nvPicPr>
          <p:cNvPr id="9" name="Picture 8" descr="A screenshot of a computer screen&#10;&#10;Description automatically generated">
            <a:extLst>
              <a:ext uri="{FF2B5EF4-FFF2-40B4-BE49-F238E27FC236}">
                <a16:creationId xmlns:a16="http://schemas.microsoft.com/office/drawing/2014/main" id="{1A26D094-D55F-3C95-D801-44FCE0308531}"/>
              </a:ext>
            </a:extLst>
          </p:cNvPr>
          <p:cNvPicPr>
            <a:picLocks noChangeAspect="1"/>
          </p:cNvPicPr>
          <p:nvPr/>
        </p:nvPicPr>
        <p:blipFill rotWithShape="1">
          <a:blip r:embed="rId3"/>
          <a:srcRect l="15987" t="7042" r="14734" b="9859"/>
          <a:stretch/>
        </p:blipFill>
        <p:spPr>
          <a:xfrm>
            <a:off x="8137909" y="2641668"/>
            <a:ext cx="3600330" cy="4095670"/>
          </a:xfrm>
          <a:prstGeom prst="rect">
            <a:avLst/>
          </a:prstGeom>
        </p:spPr>
      </p:pic>
    </p:spTree>
    <p:extLst>
      <p:ext uri="{BB962C8B-B14F-4D97-AF65-F5344CB8AC3E}">
        <p14:creationId xmlns:p14="http://schemas.microsoft.com/office/powerpoint/2010/main" val="313849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90266" y="367438"/>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accent1">
                    <a:lumMod val="50000"/>
                  </a:schemeClr>
                </a:solidFill>
                <a:ea typeface="+mn-lt"/>
                <a:cs typeface="+mn-lt"/>
              </a:rPr>
              <a:t>Feature Description</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744473" y="3686176"/>
            <a:ext cx="819711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Collecting and recording network traffic is necessary to monitor and analyze networks.</a:t>
            </a:r>
          </a:p>
          <a:p>
            <a:r>
              <a:rPr lang="en-US" sz="2000" dirty="0">
                <a:ea typeface="+mn-lt"/>
                <a:cs typeface="+mn-lt"/>
              </a:rPr>
              <a:t>There are two main trends for this process, capturing the complete network traffic, i.e. traffic packets, and capturing a summary of network packets in the form of flows. </a:t>
            </a:r>
          </a:p>
          <a:p>
            <a:r>
              <a:rPr lang="en-US" sz="2000" dirty="0">
                <a:ea typeface="+mn-lt"/>
                <a:cs typeface="+mn-lt"/>
              </a:rPr>
              <a:t>While packet capturing provides full access to traffic history for the network and security analysis.</a:t>
            </a:r>
            <a:endParaRPr lang="en-US" dirty="0"/>
          </a:p>
        </p:txBody>
      </p:sp>
      <p:pic>
        <p:nvPicPr>
          <p:cNvPr id="8" name="Picture 7" descr="A screenshot of a computer&#10;&#10;Description automatically generated">
            <a:extLst>
              <a:ext uri="{FF2B5EF4-FFF2-40B4-BE49-F238E27FC236}">
                <a16:creationId xmlns:a16="http://schemas.microsoft.com/office/drawing/2014/main" id="{80CBFDD1-3F80-A1FB-D8FF-E00D886A0E83}"/>
              </a:ext>
            </a:extLst>
          </p:cNvPr>
          <p:cNvPicPr>
            <a:picLocks noChangeAspect="1"/>
          </p:cNvPicPr>
          <p:nvPr/>
        </p:nvPicPr>
        <p:blipFill rotWithShape="1">
          <a:blip r:embed="rId3"/>
          <a:srcRect l="28630" t="42417" r="33039" b="21682"/>
          <a:stretch/>
        </p:blipFill>
        <p:spPr>
          <a:xfrm>
            <a:off x="2897620" y="1157008"/>
            <a:ext cx="7089759" cy="2529168"/>
          </a:xfrm>
          <a:prstGeom prst="rect">
            <a:avLst/>
          </a:prstGeom>
        </p:spPr>
      </p:pic>
      <p:pic>
        <p:nvPicPr>
          <p:cNvPr id="11" name="Picture 10">
            <a:extLst>
              <a:ext uri="{FF2B5EF4-FFF2-40B4-BE49-F238E27FC236}">
                <a16:creationId xmlns:a16="http://schemas.microsoft.com/office/drawing/2014/main" id="{DE4F0CED-D709-AB3A-5D47-8D408A3C46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814157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90266" y="367438"/>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accent1">
                    <a:lumMod val="50000"/>
                  </a:schemeClr>
                </a:solidFill>
                <a:ea typeface="+mn-lt"/>
                <a:cs typeface="+mn-lt"/>
              </a:rPr>
              <a:t>Feature Description</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789423" y="1216433"/>
            <a:ext cx="89927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 the table below lists and defines the distribution of the NF-</a:t>
            </a:r>
            <a:r>
              <a:rPr lang="en-US" sz="2000" err="1">
                <a:ea typeface="+mn-lt"/>
                <a:cs typeface="+mn-lt"/>
              </a:rPr>
              <a:t>ToN</a:t>
            </a:r>
            <a:r>
              <a:rPr lang="en-US" sz="2000" dirty="0">
                <a:ea typeface="+mn-lt"/>
                <a:cs typeface="+mn-lt"/>
              </a:rPr>
              <a:t>-IoT dataset.</a:t>
            </a:r>
            <a:endParaRPr lang="en-US" sz="2000" dirty="0"/>
          </a:p>
        </p:txBody>
      </p:sp>
      <p:pic>
        <p:nvPicPr>
          <p:cNvPr id="9" name="Picture 8" descr="A screenshot of a computer error&#10;&#10;Description automatically generated">
            <a:extLst>
              <a:ext uri="{FF2B5EF4-FFF2-40B4-BE49-F238E27FC236}">
                <a16:creationId xmlns:a16="http://schemas.microsoft.com/office/drawing/2014/main" id="{F7AF0499-3139-4279-1D77-7D4072E43D2B}"/>
              </a:ext>
            </a:extLst>
          </p:cNvPr>
          <p:cNvPicPr>
            <a:picLocks noChangeAspect="1"/>
          </p:cNvPicPr>
          <p:nvPr/>
        </p:nvPicPr>
        <p:blipFill>
          <a:blip r:embed="rId3"/>
          <a:stretch>
            <a:fillRect/>
          </a:stretch>
        </p:blipFill>
        <p:spPr>
          <a:xfrm>
            <a:off x="1831826" y="1622994"/>
            <a:ext cx="9088817" cy="5005126"/>
          </a:xfrm>
          <a:prstGeom prst="rect">
            <a:avLst/>
          </a:prstGeom>
        </p:spPr>
      </p:pic>
      <p:pic>
        <p:nvPicPr>
          <p:cNvPr id="8" name="Picture 7">
            <a:extLst>
              <a:ext uri="{FF2B5EF4-FFF2-40B4-BE49-F238E27FC236}">
                <a16:creationId xmlns:a16="http://schemas.microsoft.com/office/drawing/2014/main" id="{99D6D108-3540-1528-8325-7C418537CE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815963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90266" y="367438"/>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accent1">
                    <a:lumMod val="50000"/>
                  </a:schemeClr>
                </a:solidFill>
                <a:ea typeface="+mn-lt"/>
                <a:cs typeface="+mn-lt"/>
              </a:rPr>
              <a:t>Feature Descriptions</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922637" y="1213799"/>
            <a:ext cx="89927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 the table below lists and defines the description the insights of the NF-</a:t>
            </a:r>
            <a:r>
              <a:rPr lang="en-US" sz="2000" dirty="0" err="1">
                <a:ea typeface="+mn-lt"/>
                <a:cs typeface="+mn-lt"/>
              </a:rPr>
              <a:t>ToN</a:t>
            </a:r>
            <a:r>
              <a:rPr lang="en-US" sz="2000" dirty="0">
                <a:ea typeface="+mn-lt"/>
                <a:cs typeface="+mn-lt"/>
              </a:rPr>
              <a:t>-IoT dataset.</a:t>
            </a:r>
            <a:endParaRPr lang="en-US" sz="2000" dirty="0"/>
          </a:p>
        </p:txBody>
      </p:sp>
      <p:pic>
        <p:nvPicPr>
          <p:cNvPr id="8" name="Picture 7" descr="A screenshot of a computer&#10;&#10;Description automatically generated">
            <a:extLst>
              <a:ext uri="{FF2B5EF4-FFF2-40B4-BE49-F238E27FC236}">
                <a16:creationId xmlns:a16="http://schemas.microsoft.com/office/drawing/2014/main" id="{D594D861-7FC2-3C1F-24CB-3C8D1FBF5C03}"/>
              </a:ext>
            </a:extLst>
          </p:cNvPr>
          <p:cNvPicPr>
            <a:picLocks noChangeAspect="1"/>
          </p:cNvPicPr>
          <p:nvPr/>
        </p:nvPicPr>
        <p:blipFill rotWithShape="1">
          <a:blip r:embed="rId3"/>
          <a:srcRect l="2168" t="47227" r="32611" b="16470"/>
          <a:stretch/>
        </p:blipFill>
        <p:spPr>
          <a:xfrm>
            <a:off x="1877848" y="2254578"/>
            <a:ext cx="8434522" cy="2638491"/>
          </a:xfrm>
          <a:prstGeom prst="rect">
            <a:avLst/>
          </a:prstGeom>
        </p:spPr>
      </p:pic>
      <p:pic>
        <p:nvPicPr>
          <p:cNvPr id="9" name="Picture 8">
            <a:extLst>
              <a:ext uri="{FF2B5EF4-FFF2-40B4-BE49-F238E27FC236}">
                <a16:creationId xmlns:a16="http://schemas.microsoft.com/office/drawing/2014/main" id="{B036C1D0-D6C7-2575-D0B3-B7CA1D27B9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15623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90266" y="367438"/>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accent1">
                    <a:lumMod val="50000"/>
                  </a:schemeClr>
                </a:solidFill>
                <a:ea typeface="+mn-lt"/>
                <a:cs typeface="+mn-lt"/>
              </a:rPr>
              <a:t>Feature Descriptions</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922637" y="1213799"/>
            <a:ext cx="89927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 the table below lists the counts of </a:t>
            </a:r>
            <a:r>
              <a:rPr lang="en-US" sz="2000">
                <a:ea typeface="+mn-lt"/>
                <a:cs typeface="+mn-lt"/>
              </a:rPr>
              <a:t>Unique for</a:t>
            </a:r>
            <a:r>
              <a:rPr lang="en-US" sz="2000" dirty="0">
                <a:ea typeface="+mn-lt"/>
                <a:cs typeface="+mn-lt"/>
              </a:rPr>
              <a:t> every feature and it shows there is Null</a:t>
            </a:r>
            <a:endParaRPr lang="en-US" sz="2000" dirty="0" err="1"/>
          </a:p>
        </p:txBody>
      </p:sp>
      <p:pic>
        <p:nvPicPr>
          <p:cNvPr id="9" name="Picture 8" descr="A screenshot of a computer&#10;&#10;Description automatically generated">
            <a:extLst>
              <a:ext uri="{FF2B5EF4-FFF2-40B4-BE49-F238E27FC236}">
                <a16:creationId xmlns:a16="http://schemas.microsoft.com/office/drawing/2014/main" id="{D09A7A8F-F33F-7559-D5C7-EBFCE810D17C}"/>
              </a:ext>
            </a:extLst>
          </p:cNvPr>
          <p:cNvPicPr>
            <a:picLocks noChangeAspect="1"/>
          </p:cNvPicPr>
          <p:nvPr/>
        </p:nvPicPr>
        <p:blipFill rotWithShape="1">
          <a:blip r:embed="rId3"/>
          <a:srcRect l="2636" t="32551" r="67150" b="13490"/>
          <a:stretch/>
        </p:blipFill>
        <p:spPr>
          <a:xfrm>
            <a:off x="2867573" y="1720303"/>
            <a:ext cx="4759966" cy="4791793"/>
          </a:xfrm>
          <a:prstGeom prst="rect">
            <a:avLst/>
          </a:prstGeom>
        </p:spPr>
      </p:pic>
      <p:pic>
        <p:nvPicPr>
          <p:cNvPr id="8" name="Picture 7">
            <a:extLst>
              <a:ext uri="{FF2B5EF4-FFF2-40B4-BE49-F238E27FC236}">
                <a16:creationId xmlns:a16="http://schemas.microsoft.com/office/drawing/2014/main" id="{1B756D7A-529C-F2E6-B0CF-868F7C1814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35153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screen&#10;&#10;Description automatically generated">
            <a:extLst>
              <a:ext uri="{FF2B5EF4-FFF2-40B4-BE49-F238E27FC236}">
                <a16:creationId xmlns:a16="http://schemas.microsoft.com/office/drawing/2014/main" id="{DA118EFE-25A2-3A23-CE5F-3E0098EA16C8}"/>
              </a:ext>
            </a:extLst>
          </p:cNvPr>
          <p:cNvPicPr>
            <a:picLocks noChangeAspect="1"/>
          </p:cNvPicPr>
          <p:nvPr/>
        </p:nvPicPr>
        <p:blipFill rotWithShape="1">
          <a:blip r:embed="rId2"/>
          <a:srcRect l="3361" t="38024" r="8098" b="12991"/>
          <a:stretch/>
        </p:blipFill>
        <p:spPr>
          <a:xfrm>
            <a:off x="1291022" y="1939271"/>
            <a:ext cx="10544251" cy="4135348"/>
          </a:xfrm>
          <a:prstGeom prst="rect">
            <a:avLst/>
          </a:prstGeom>
        </p:spPr>
      </p:pic>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3"/>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90266" y="367438"/>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accent1">
                    <a:lumMod val="50000"/>
                  </a:schemeClr>
                </a:solidFill>
                <a:ea typeface="+mn-lt"/>
                <a:cs typeface="+mn-lt"/>
              </a:rPr>
              <a:t>Feature Descriptions</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922637" y="1213799"/>
            <a:ext cx="89927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 the table below shows the number of each attack type in this Data set</a:t>
            </a:r>
            <a:endParaRPr lang="en-US" sz="2000" dirty="0" err="1"/>
          </a:p>
        </p:txBody>
      </p:sp>
      <p:pic>
        <p:nvPicPr>
          <p:cNvPr id="8" name="Picture 7">
            <a:extLst>
              <a:ext uri="{FF2B5EF4-FFF2-40B4-BE49-F238E27FC236}">
                <a16:creationId xmlns:a16="http://schemas.microsoft.com/office/drawing/2014/main" id="{17947473-6C5F-F9FA-7281-5F58FFC16D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67103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90266" y="367438"/>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accent1">
                    <a:lumMod val="50000"/>
                  </a:schemeClr>
                </a:solidFill>
                <a:ea typeface="+mn-lt"/>
                <a:cs typeface="+mn-lt"/>
              </a:rPr>
              <a:t>Feature Descriptions </a:t>
            </a:r>
            <a:r>
              <a:rPr lang="en-US" sz="3200" dirty="0">
                <a:solidFill>
                  <a:schemeClr val="accent1">
                    <a:lumMod val="50000"/>
                  </a:schemeClr>
                </a:solidFill>
                <a:ea typeface="+mn-lt"/>
                <a:cs typeface="+mn-lt"/>
              </a:rPr>
              <a:t>(outliers)</a:t>
            </a:r>
            <a:endParaRPr lang="en-US" sz="3200"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922637" y="1213799"/>
            <a:ext cx="89927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 the table below shows the outliers</a:t>
            </a:r>
            <a:endParaRPr lang="en-US" sz="2000" dirty="0" err="1"/>
          </a:p>
        </p:txBody>
      </p:sp>
      <p:pic>
        <p:nvPicPr>
          <p:cNvPr id="8" name="Picture 7" descr="A screenshot of a computer&#10;&#10;Description automatically generated">
            <a:extLst>
              <a:ext uri="{FF2B5EF4-FFF2-40B4-BE49-F238E27FC236}">
                <a16:creationId xmlns:a16="http://schemas.microsoft.com/office/drawing/2014/main" id="{B32C1F43-957D-0C14-CF50-49F61A0F65F8}"/>
              </a:ext>
            </a:extLst>
          </p:cNvPr>
          <p:cNvPicPr>
            <a:picLocks noChangeAspect="1"/>
          </p:cNvPicPr>
          <p:nvPr/>
        </p:nvPicPr>
        <p:blipFill rotWithShape="1">
          <a:blip r:embed="rId3"/>
          <a:srcRect l="3306" t="29907" r="68971" b="32891"/>
          <a:stretch/>
        </p:blipFill>
        <p:spPr>
          <a:xfrm>
            <a:off x="1791244" y="1653915"/>
            <a:ext cx="3814463" cy="275084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BA738D5-3142-3312-7E13-35EB7EA57036}"/>
              </a:ext>
            </a:extLst>
          </p:cNvPr>
          <p:cNvPicPr>
            <a:picLocks noChangeAspect="1"/>
          </p:cNvPicPr>
          <p:nvPr/>
        </p:nvPicPr>
        <p:blipFill rotWithShape="1">
          <a:blip r:embed="rId4"/>
          <a:srcRect l="3418" t="42045" r="68371" b="20454"/>
          <a:stretch/>
        </p:blipFill>
        <p:spPr>
          <a:xfrm>
            <a:off x="6183087" y="1608487"/>
            <a:ext cx="3677954" cy="275084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9F9FC28-C600-BF79-2B3C-02896EE3C91C}"/>
              </a:ext>
            </a:extLst>
          </p:cNvPr>
          <p:cNvPicPr>
            <a:picLocks noChangeAspect="1"/>
          </p:cNvPicPr>
          <p:nvPr/>
        </p:nvPicPr>
        <p:blipFill rotWithShape="1">
          <a:blip r:embed="rId5"/>
          <a:srcRect l="2941" t="39750" r="69188" b="25750"/>
          <a:stretch/>
        </p:blipFill>
        <p:spPr>
          <a:xfrm>
            <a:off x="3972297" y="4310124"/>
            <a:ext cx="3345446" cy="2315433"/>
          </a:xfrm>
          <a:prstGeom prst="rect">
            <a:avLst/>
          </a:prstGeom>
        </p:spPr>
      </p:pic>
      <p:pic>
        <p:nvPicPr>
          <p:cNvPr id="10" name="Picture 9">
            <a:extLst>
              <a:ext uri="{FF2B5EF4-FFF2-40B4-BE49-F238E27FC236}">
                <a16:creationId xmlns:a16="http://schemas.microsoft.com/office/drawing/2014/main" id="{49D73635-C3EE-F415-7F28-3D8A77211C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530489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181"/>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331492" y="2830739"/>
            <a:ext cx="83613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solidFill>
                  <a:schemeClr val="bg1"/>
                </a:solidFill>
                <a:latin typeface="Calibri"/>
                <a:ea typeface="Calibri"/>
                <a:cs typeface="Calibri"/>
              </a:rPr>
              <a:t> Data preprocessing</a:t>
            </a:r>
          </a:p>
          <a:p>
            <a:pPr algn="l"/>
            <a:endParaRPr lang="en-US">
              <a:ea typeface="Calibri"/>
              <a:cs typeface="Calibri"/>
            </a:endParaRPr>
          </a:p>
        </p:txBody>
      </p:sp>
    </p:spTree>
    <p:extLst>
      <p:ext uri="{BB962C8B-B14F-4D97-AF65-F5344CB8AC3E}">
        <p14:creationId xmlns:p14="http://schemas.microsoft.com/office/powerpoint/2010/main" val="353700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259212" y="171662"/>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Data preprocessing</a:t>
            </a:r>
            <a:endParaRPr lang="en-US" sz="3600" b="1" dirty="0">
              <a:solidFill>
                <a:srgbClr val="002060"/>
              </a:solidFill>
              <a:cs typeface="Calibri"/>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6" y="308741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0" name="TextBox 9">
            <a:extLst>
              <a:ext uri="{FF2B5EF4-FFF2-40B4-BE49-F238E27FC236}">
                <a16:creationId xmlns:a16="http://schemas.microsoft.com/office/drawing/2014/main" id="{3DA169C0-5C0C-8B3F-0E35-5E9934F4958E}"/>
              </a:ext>
            </a:extLst>
          </p:cNvPr>
          <p:cNvSpPr txBox="1"/>
          <p:nvPr/>
        </p:nvSpPr>
        <p:spPr>
          <a:xfrm>
            <a:off x="1795518" y="1520715"/>
            <a:ext cx="96410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ea typeface="+mn-lt"/>
                <a:cs typeface="+mn-lt"/>
              </a:rPr>
              <a:t>Before using the data for the machine learning model, data preprocessing is essential to make it understandable and learnable by the model. The </a:t>
            </a:r>
            <a:r>
              <a:rPr lang="en-US" sz="2000" dirty="0">
                <a:solidFill>
                  <a:srgbClr val="000000"/>
                </a:solidFill>
                <a:ea typeface="+mn-lt"/>
                <a:cs typeface="+mn-lt"/>
              </a:rPr>
              <a:t>NF-TON-IOT</a:t>
            </a:r>
            <a:r>
              <a:rPr lang="en-US" sz="2000" dirty="0">
                <a:ea typeface="+mn-lt"/>
                <a:cs typeface="+mn-lt"/>
              </a:rPr>
              <a:t> dataset is a clean dataset without any empty or Not a Number (</a:t>
            </a:r>
            <a:r>
              <a:rPr lang="en-US" sz="2000" err="1">
                <a:ea typeface="+mn-lt"/>
                <a:cs typeface="+mn-lt"/>
              </a:rPr>
              <a:t>NaN</a:t>
            </a:r>
            <a:r>
              <a:rPr lang="en-US" sz="2000" dirty="0">
                <a:ea typeface="+mn-lt"/>
                <a:cs typeface="+mn-lt"/>
              </a:rPr>
              <a:t>) entries.</a:t>
            </a:r>
            <a:endParaRPr lang="en-US" sz="2000">
              <a:cs typeface="Calibri"/>
            </a:endParaRPr>
          </a:p>
        </p:txBody>
      </p:sp>
      <p:sp>
        <p:nvSpPr>
          <p:cNvPr id="15" name="TextBox 14">
            <a:extLst>
              <a:ext uri="{FF2B5EF4-FFF2-40B4-BE49-F238E27FC236}">
                <a16:creationId xmlns:a16="http://schemas.microsoft.com/office/drawing/2014/main" id="{EA4604FD-A10F-A75E-A214-BB5CC941DFE4}"/>
              </a:ext>
            </a:extLst>
          </p:cNvPr>
          <p:cNvSpPr txBox="1"/>
          <p:nvPr/>
        </p:nvSpPr>
        <p:spPr>
          <a:xfrm>
            <a:off x="1813119" y="2444651"/>
            <a:ext cx="94067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solidFill>
                  <a:srgbClr val="242424"/>
                </a:solidFill>
                <a:cs typeface="Calibri"/>
              </a:rPr>
              <a:t>But some data types are changed so it can fits different machine learning algorithms and can fits the encoding process</a:t>
            </a:r>
          </a:p>
        </p:txBody>
      </p:sp>
      <p:sp>
        <p:nvSpPr>
          <p:cNvPr id="9" name="TextBox 8">
            <a:extLst>
              <a:ext uri="{FF2B5EF4-FFF2-40B4-BE49-F238E27FC236}">
                <a16:creationId xmlns:a16="http://schemas.microsoft.com/office/drawing/2014/main" id="{CAAF2B21-DEDA-2435-B920-933A40CD665B}"/>
              </a:ext>
            </a:extLst>
          </p:cNvPr>
          <p:cNvSpPr txBox="1"/>
          <p:nvPr/>
        </p:nvSpPr>
        <p:spPr>
          <a:xfrm>
            <a:off x="1817413" y="3170336"/>
            <a:ext cx="95031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cs typeface="Calibri"/>
              </a:rPr>
              <a:t>There is duplicate in this data and so we tend to delete it as it's typical duplicate</a:t>
            </a:r>
          </a:p>
        </p:txBody>
      </p:sp>
      <p:sp>
        <p:nvSpPr>
          <p:cNvPr id="11" name="TextBox 10">
            <a:extLst>
              <a:ext uri="{FF2B5EF4-FFF2-40B4-BE49-F238E27FC236}">
                <a16:creationId xmlns:a16="http://schemas.microsoft.com/office/drawing/2014/main" id="{096B4D67-D44C-721C-CAC3-24C76C2B1EBA}"/>
              </a:ext>
            </a:extLst>
          </p:cNvPr>
          <p:cNvSpPr txBox="1"/>
          <p:nvPr/>
        </p:nvSpPr>
        <p:spPr>
          <a:xfrm>
            <a:off x="1814029" y="3642790"/>
            <a:ext cx="9170275"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000" dirty="0">
                <a:solidFill>
                  <a:srgbClr val="242424"/>
                </a:solidFill>
                <a:ea typeface="+mn-lt"/>
                <a:cs typeface="+mn-lt"/>
              </a:rPr>
              <a:t>In principle, outliers are less frequent than regular observations (less than 5%)and are different from them in terms of values (they lie further away from the regular observations in the feature space). </a:t>
            </a:r>
            <a:r>
              <a:rPr lang="en-US" sz="2000" dirty="0">
                <a:ea typeface="+mn-lt"/>
                <a:cs typeface="+mn-lt"/>
              </a:rPr>
              <a:t>That is why by using such random partitioning they should be identified closer to the root of the tree (shorter average path length, i.e., the number of edges an observation must pass in the tree going from the root to the terminal node), with fewer splits necessary.</a:t>
            </a:r>
            <a:endParaRPr lang="en-US" sz="2000">
              <a:cs typeface="Calibri"/>
            </a:endParaRPr>
          </a:p>
          <a:p>
            <a:pPr marL="342900" indent="-342900">
              <a:buFont typeface="Wingdings"/>
              <a:buChar char="§"/>
            </a:pPr>
            <a:r>
              <a:rPr lang="en-US" sz="2000" dirty="0">
                <a:solidFill>
                  <a:srgbClr val="242424"/>
                </a:solidFill>
                <a:cs typeface="Calibri"/>
              </a:rPr>
              <a:t>I forest technique is used to handle the outliers and thus we didn't loss the data </a:t>
            </a:r>
          </a:p>
          <a:p>
            <a:pPr marL="285750" indent="-285750">
              <a:buFont typeface="Wingdings"/>
              <a:buChar char="§"/>
            </a:pPr>
            <a:endParaRPr lang="en-US" dirty="0">
              <a:cs typeface="Calibri"/>
            </a:endParaRPr>
          </a:p>
        </p:txBody>
      </p:sp>
      <p:pic>
        <p:nvPicPr>
          <p:cNvPr id="12" name="Picture 11">
            <a:extLst>
              <a:ext uri="{FF2B5EF4-FFF2-40B4-BE49-F238E27FC236}">
                <a16:creationId xmlns:a16="http://schemas.microsoft.com/office/drawing/2014/main" id="{DEF5AB69-ACE1-1516-4DDD-AAFB77E3A2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391321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25558" y="1626055"/>
            <a:ext cx="10515600" cy="1325563"/>
          </a:xfrm>
        </p:spPr>
        <p:txBody>
          <a:bodyPr/>
          <a:lstStyle/>
          <a:p>
            <a:r>
              <a:rPr lang="en-US" dirty="0">
                <a:ea typeface="Calibri Light"/>
                <a:cs typeface="Calibri Light"/>
              </a:rPr>
              <a:t>Supervised by Dr.Maggie Ezzat</a:t>
            </a: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r="76700" b="257"/>
          <a:stretch/>
        </p:blipFill>
        <p:spPr>
          <a:xfrm>
            <a:off x="9537963" y="59893"/>
            <a:ext cx="2654037" cy="6738214"/>
          </a:xfrm>
        </p:spPr>
      </p:pic>
      <p:sp>
        <p:nvSpPr>
          <p:cNvPr id="5" name="TextBox 4">
            <a:extLst>
              <a:ext uri="{FF2B5EF4-FFF2-40B4-BE49-F238E27FC236}">
                <a16:creationId xmlns:a16="http://schemas.microsoft.com/office/drawing/2014/main" id="{A176C466-FA02-9817-AB55-A8C93B6E4C36}"/>
              </a:ext>
            </a:extLst>
          </p:cNvPr>
          <p:cNvSpPr txBox="1"/>
          <p:nvPr/>
        </p:nvSpPr>
        <p:spPr>
          <a:xfrm>
            <a:off x="759759" y="2998927"/>
            <a:ext cx="5376021"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000"/>
              </a:spcAft>
            </a:pPr>
            <a:r>
              <a:rPr lang="en-US" sz="3200" dirty="0">
                <a:ea typeface="Calibri"/>
                <a:cs typeface="Calibri"/>
              </a:rPr>
              <a:t>Presented by :</a:t>
            </a:r>
          </a:p>
          <a:p>
            <a:pPr>
              <a:spcAft>
                <a:spcPts val="1000"/>
              </a:spcAft>
            </a:pPr>
            <a:r>
              <a:rPr lang="en-US" sz="3200" dirty="0">
                <a:ea typeface="Calibri"/>
                <a:cs typeface="Calibri"/>
              </a:rPr>
              <a:t>Nourhan Reda Abdellal</a:t>
            </a:r>
          </a:p>
          <a:p>
            <a:pPr>
              <a:spcAft>
                <a:spcPts val="1000"/>
              </a:spcAft>
            </a:pPr>
            <a:r>
              <a:rPr lang="en-US" sz="3200" dirty="0">
                <a:ea typeface="Calibri"/>
                <a:cs typeface="Calibri"/>
              </a:rPr>
              <a:t>Khaled Badr El Toukhy</a:t>
            </a:r>
          </a:p>
          <a:p>
            <a:pPr>
              <a:spcAft>
                <a:spcPts val="1000"/>
              </a:spcAft>
            </a:pPr>
            <a:r>
              <a:rPr lang="en-US" sz="3200" dirty="0">
                <a:ea typeface="Calibri"/>
                <a:cs typeface="Calibri"/>
              </a:rPr>
              <a:t>Nardeen Shaher Abdo</a:t>
            </a:r>
          </a:p>
        </p:txBody>
      </p:sp>
      <p:sp>
        <p:nvSpPr>
          <p:cNvPr id="6" name="TextBox 5">
            <a:extLst>
              <a:ext uri="{FF2B5EF4-FFF2-40B4-BE49-F238E27FC236}">
                <a16:creationId xmlns:a16="http://schemas.microsoft.com/office/drawing/2014/main" id="{335F13FE-E095-C795-4423-731F631312ED}"/>
              </a:ext>
            </a:extLst>
          </p:cNvPr>
          <p:cNvSpPr txBox="1"/>
          <p:nvPr/>
        </p:nvSpPr>
        <p:spPr>
          <a:xfrm>
            <a:off x="2975156" y="581252"/>
            <a:ext cx="89506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ea typeface="Calibri"/>
                <a:cs typeface="Calibri"/>
              </a:rPr>
              <a:t>German University in Cairo</a:t>
            </a:r>
          </a:p>
        </p:txBody>
      </p:sp>
      <p:pic>
        <p:nvPicPr>
          <p:cNvPr id="7" name="Picture 6">
            <a:extLst>
              <a:ext uri="{FF2B5EF4-FFF2-40B4-BE49-F238E27FC236}">
                <a16:creationId xmlns:a16="http://schemas.microsoft.com/office/drawing/2014/main" id="{5BF87EA7-BC39-4D4B-D4F4-BD36EAA212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59" y="327211"/>
            <a:ext cx="1503292" cy="1503292"/>
          </a:xfrm>
          <a:prstGeom prst="rect">
            <a:avLst/>
          </a:prstGeom>
        </p:spPr>
      </p:pic>
    </p:spTree>
    <p:extLst>
      <p:ext uri="{BB962C8B-B14F-4D97-AF65-F5344CB8AC3E}">
        <p14:creationId xmlns:p14="http://schemas.microsoft.com/office/powerpoint/2010/main" val="3912288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259212" y="171662"/>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Data preprocessing</a:t>
            </a:r>
            <a:endParaRPr lang="en-US" sz="3600" b="1" dirty="0">
              <a:solidFill>
                <a:srgbClr val="002060"/>
              </a:solidFill>
              <a:cs typeface="Calibri"/>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7180" y="1723938"/>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6" y="308741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0" name="TextBox 9">
            <a:extLst>
              <a:ext uri="{FF2B5EF4-FFF2-40B4-BE49-F238E27FC236}">
                <a16:creationId xmlns:a16="http://schemas.microsoft.com/office/drawing/2014/main" id="{3DA169C0-5C0C-8B3F-0E35-5E9934F4958E}"/>
              </a:ext>
            </a:extLst>
          </p:cNvPr>
          <p:cNvSpPr txBox="1"/>
          <p:nvPr/>
        </p:nvSpPr>
        <p:spPr>
          <a:xfrm>
            <a:off x="1637180" y="1016014"/>
            <a:ext cx="96410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solidFill>
                  <a:srgbClr val="242424"/>
                </a:solidFill>
                <a:ea typeface="+mn-lt"/>
                <a:cs typeface="+mn-lt"/>
              </a:rPr>
              <a:t>As with other outlier detection methods, an anomaly score is required for decision making. In the case of Isolation Forest, it is defined as:</a:t>
            </a:r>
            <a:endParaRPr lang="en-US" sz="2000" dirty="0">
              <a:cs typeface="Calibri"/>
            </a:endParaRPr>
          </a:p>
        </p:txBody>
      </p:sp>
      <p:sp>
        <p:nvSpPr>
          <p:cNvPr id="15" name="TextBox 14">
            <a:extLst>
              <a:ext uri="{FF2B5EF4-FFF2-40B4-BE49-F238E27FC236}">
                <a16:creationId xmlns:a16="http://schemas.microsoft.com/office/drawing/2014/main" id="{EA4604FD-A10F-A75E-A214-BB5CC941DFE4}"/>
              </a:ext>
            </a:extLst>
          </p:cNvPr>
          <p:cNvSpPr txBox="1"/>
          <p:nvPr/>
        </p:nvSpPr>
        <p:spPr>
          <a:xfrm>
            <a:off x="1813119" y="2444651"/>
            <a:ext cx="94067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9" name="TextBox 8">
            <a:extLst>
              <a:ext uri="{FF2B5EF4-FFF2-40B4-BE49-F238E27FC236}">
                <a16:creationId xmlns:a16="http://schemas.microsoft.com/office/drawing/2014/main" id="{CAAF2B21-DEDA-2435-B920-933A40CD665B}"/>
              </a:ext>
            </a:extLst>
          </p:cNvPr>
          <p:cNvSpPr txBox="1"/>
          <p:nvPr/>
        </p:nvSpPr>
        <p:spPr>
          <a:xfrm>
            <a:off x="1637180" y="2417214"/>
            <a:ext cx="95031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solidFill>
                  <a:srgbClr val="242424"/>
                </a:solidFill>
                <a:ea typeface="+mn-lt"/>
                <a:cs typeface="+mn-lt"/>
              </a:rPr>
              <a:t>where </a:t>
            </a:r>
            <a:r>
              <a:rPr lang="en-US" sz="2000" i="1" dirty="0">
                <a:solidFill>
                  <a:srgbClr val="242424"/>
                </a:solidFill>
                <a:ea typeface="+mn-lt"/>
                <a:cs typeface="+mn-lt"/>
              </a:rPr>
              <a:t>h(x) </a:t>
            </a:r>
            <a:r>
              <a:rPr lang="en-US" sz="2000" dirty="0">
                <a:solidFill>
                  <a:srgbClr val="242424"/>
                </a:solidFill>
                <a:ea typeface="+mn-lt"/>
                <a:cs typeface="+mn-lt"/>
              </a:rPr>
              <a:t>is the path length of observation </a:t>
            </a:r>
            <a:r>
              <a:rPr lang="en-US" sz="2000" i="1" dirty="0">
                <a:solidFill>
                  <a:srgbClr val="242424"/>
                </a:solidFill>
                <a:ea typeface="+mn-lt"/>
                <a:cs typeface="+mn-lt"/>
              </a:rPr>
              <a:t>x</a:t>
            </a:r>
            <a:r>
              <a:rPr lang="en-US" sz="2000" dirty="0">
                <a:solidFill>
                  <a:srgbClr val="242424"/>
                </a:solidFill>
                <a:ea typeface="+mn-lt"/>
                <a:cs typeface="+mn-lt"/>
              </a:rPr>
              <a:t>, </a:t>
            </a:r>
            <a:r>
              <a:rPr lang="en-US" sz="2000" i="1" dirty="0">
                <a:solidFill>
                  <a:srgbClr val="242424"/>
                </a:solidFill>
                <a:ea typeface="+mn-lt"/>
                <a:cs typeface="+mn-lt"/>
              </a:rPr>
              <a:t>c(n) </a:t>
            </a:r>
            <a:r>
              <a:rPr lang="en-US" sz="2000" dirty="0">
                <a:solidFill>
                  <a:srgbClr val="242424"/>
                </a:solidFill>
                <a:ea typeface="+mn-lt"/>
                <a:cs typeface="+mn-lt"/>
              </a:rPr>
              <a:t>is the average path length of unsuccessful search in a Binary Search Tree and </a:t>
            </a:r>
            <a:r>
              <a:rPr lang="en-US" sz="2000" i="1" dirty="0">
                <a:solidFill>
                  <a:srgbClr val="242424"/>
                </a:solidFill>
                <a:ea typeface="+mn-lt"/>
                <a:cs typeface="+mn-lt"/>
              </a:rPr>
              <a:t>n </a:t>
            </a:r>
            <a:r>
              <a:rPr lang="en-US" sz="2000" dirty="0">
                <a:solidFill>
                  <a:srgbClr val="242424"/>
                </a:solidFill>
                <a:ea typeface="+mn-lt"/>
                <a:cs typeface="+mn-lt"/>
              </a:rPr>
              <a:t>is the number of external nodes.</a:t>
            </a:r>
            <a:endParaRPr lang="en-US" sz="2000" dirty="0">
              <a:cs typeface="Calibri"/>
            </a:endParaRPr>
          </a:p>
        </p:txBody>
      </p:sp>
      <p:sp>
        <p:nvSpPr>
          <p:cNvPr id="11" name="TextBox 10">
            <a:extLst>
              <a:ext uri="{FF2B5EF4-FFF2-40B4-BE49-F238E27FC236}">
                <a16:creationId xmlns:a16="http://schemas.microsoft.com/office/drawing/2014/main" id="{096B4D67-D44C-721C-CAC3-24C76C2B1EBA}"/>
              </a:ext>
            </a:extLst>
          </p:cNvPr>
          <p:cNvSpPr txBox="1"/>
          <p:nvPr/>
        </p:nvSpPr>
        <p:spPr>
          <a:xfrm>
            <a:off x="1668787" y="3172641"/>
            <a:ext cx="9477054"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242424"/>
                </a:solidFill>
                <a:ea typeface="+mn-lt"/>
                <a:cs typeface="+mn-lt"/>
              </a:rPr>
              <a:t>Each observation is given an anomaly score and the following decision can be made on its basis:</a:t>
            </a:r>
            <a:endParaRPr lang="en-US" sz="2000" dirty="0">
              <a:ea typeface="+mn-lt"/>
              <a:cs typeface="+mn-lt"/>
            </a:endParaRPr>
          </a:p>
          <a:p>
            <a:pPr>
              <a:buFont typeface="Arial"/>
              <a:buChar char="•"/>
            </a:pPr>
            <a:r>
              <a:rPr lang="en-US" sz="2000" dirty="0">
                <a:solidFill>
                  <a:srgbClr val="242424"/>
                </a:solidFill>
                <a:ea typeface="+mn-lt"/>
                <a:cs typeface="+mn-lt"/>
              </a:rPr>
              <a:t> A score close to 1 indicates anomalies.</a:t>
            </a:r>
            <a:endParaRPr lang="en-US" sz="2000" dirty="0">
              <a:cs typeface="Calibri"/>
            </a:endParaRPr>
          </a:p>
          <a:p>
            <a:pPr>
              <a:buFont typeface="Arial"/>
              <a:buChar char="•"/>
            </a:pPr>
            <a:r>
              <a:rPr lang="en-US" sz="2000" dirty="0">
                <a:solidFill>
                  <a:srgbClr val="242424"/>
                </a:solidFill>
                <a:ea typeface="+mn-lt"/>
                <a:cs typeface="+mn-lt"/>
              </a:rPr>
              <a:t> Score much smaller than 0.5 indicates normal observations.</a:t>
            </a:r>
            <a:endParaRPr lang="en-US" sz="2000" dirty="0">
              <a:cs typeface="Calibri"/>
            </a:endParaRPr>
          </a:p>
          <a:p>
            <a:pPr>
              <a:buFont typeface="Arial"/>
              <a:buChar char="•"/>
            </a:pPr>
            <a:r>
              <a:rPr lang="en-US" sz="2000" dirty="0">
                <a:solidFill>
                  <a:srgbClr val="242424"/>
                </a:solidFill>
                <a:ea typeface="+mn-lt"/>
                <a:cs typeface="+mn-lt"/>
              </a:rPr>
              <a:t> If all scores are close to 0.5 then the entire sample does not seem to have clearly distinct anomalies.</a:t>
            </a:r>
            <a:endParaRPr lang="en-US" sz="2000" dirty="0"/>
          </a:p>
          <a:p>
            <a:pPr marL="342900" indent="-342900">
              <a:buFont typeface="Wingdings"/>
              <a:buChar char="§"/>
            </a:pPr>
            <a:endParaRPr lang="en-US" sz="2000" dirty="0">
              <a:solidFill>
                <a:srgbClr val="000000"/>
              </a:solidFill>
              <a:cs typeface="Calibri"/>
            </a:endParaRPr>
          </a:p>
          <a:p>
            <a:endParaRPr lang="en-US" dirty="0">
              <a:cs typeface="Calibri"/>
            </a:endParaRPr>
          </a:p>
        </p:txBody>
      </p:sp>
      <p:pic>
        <p:nvPicPr>
          <p:cNvPr id="12" name="Picture 11" descr="A black and white image of a smiley face&#10;&#10;Description automatically generated">
            <a:extLst>
              <a:ext uri="{FF2B5EF4-FFF2-40B4-BE49-F238E27FC236}">
                <a16:creationId xmlns:a16="http://schemas.microsoft.com/office/drawing/2014/main" id="{D4C9C81F-DA60-5739-E30C-F94B2B0E54D1}"/>
              </a:ext>
            </a:extLst>
          </p:cNvPr>
          <p:cNvPicPr>
            <a:picLocks noChangeAspect="1"/>
          </p:cNvPicPr>
          <p:nvPr/>
        </p:nvPicPr>
        <p:blipFill>
          <a:blip r:embed="rId3"/>
          <a:stretch>
            <a:fillRect/>
          </a:stretch>
        </p:blipFill>
        <p:spPr>
          <a:xfrm>
            <a:off x="4318660" y="1741670"/>
            <a:ext cx="2852057" cy="663129"/>
          </a:xfrm>
          <a:prstGeom prst="rect">
            <a:avLst/>
          </a:prstGeom>
        </p:spPr>
      </p:pic>
      <p:pic>
        <p:nvPicPr>
          <p:cNvPr id="13" name="Picture 12">
            <a:extLst>
              <a:ext uri="{FF2B5EF4-FFF2-40B4-BE49-F238E27FC236}">
                <a16:creationId xmlns:a16="http://schemas.microsoft.com/office/drawing/2014/main" id="{027DE052-C400-EF3E-D0E0-F3203C9D4016}"/>
              </a:ext>
            </a:extLst>
          </p:cNvPr>
          <p:cNvPicPr>
            <a:picLocks noChangeAspect="1"/>
          </p:cNvPicPr>
          <p:nvPr/>
        </p:nvPicPr>
        <p:blipFill>
          <a:blip r:embed="rId4"/>
          <a:stretch>
            <a:fillRect/>
          </a:stretch>
        </p:blipFill>
        <p:spPr>
          <a:xfrm>
            <a:off x="4091050" y="4830300"/>
            <a:ext cx="4009901" cy="1907038"/>
          </a:xfrm>
          <a:prstGeom prst="rect">
            <a:avLst/>
          </a:prstGeom>
        </p:spPr>
      </p:pic>
      <p:sp>
        <p:nvSpPr>
          <p:cNvPr id="14" name="TextBox 13">
            <a:extLst>
              <a:ext uri="{FF2B5EF4-FFF2-40B4-BE49-F238E27FC236}">
                <a16:creationId xmlns:a16="http://schemas.microsoft.com/office/drawing/2014/main" id="{53552F34-72C1-C6DC-6368-696FEC8522CE}"/>
              </a:ext>
            </a:extLst>
          </p:cNvPr>
          <p:cNvSpPr txBox="1"/>
          <p:nvPr/>
        </p:nvSpPr>
        <p:spPr>
          <a:xfrm>
            <a:off x="8148802" y="5476265"/>
            <a:ext cx="274616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rgbClr val="6B6B6B"/>
                </a:solidFill>
                <a:ea typeface="+mn-lt"/>
                <a:cs typeface="+mn-lt"/>
              </a:rPr>
              <a:t>Figure 1 Identifying normal vs. abnormal observations</a:t>
            </a:r>
            <a:endParaRPr lang="en-US" dirty="0"/>
          </a:p>
        </p:txBody>
      </p:sp>
      <p:pic>
        <p:nvPicPr>
          <p:cNvPr id="16" name="Picture 15">
            <a:extLst>
              <a:ext uri="{FF2B5EF4-FFF2-40B4-BE49-F238E27FC236}">
                <a16:creationId xmlns:a16="http://schemas.microsoft.com/office/drawing/2014/main" id="{924D2304-9E83-BE24-42BF-17A6FEA77D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801961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A8C31C3C-2A2E-D54F-6ACE-FEBA2623F902}"/>
              </a:ext>
            </a:extLst>
          </p:cNvPr>
          <p:cNvPicPr>
            <a:picLocks noChangeAspect="1"/>
          </p:cNvPicPr>
          <p:nvPr/>
        </p:nvPicPr>
        <p:blipFill rotWithShape="1">
          <a:blip r:embed="rId2"/>
          <a:srcRect l="-87" r="80222" b="293"/>
          <a:stretch/>
        </p:blipFill>
        <p:spPr>
          <a:xfrm rot="10800000">
            <a:off x="-1917" y="1541"/>
            <a:ext cx="1746389" cy="6735796"/>
          </a:xfrm>
          <a:prstGeom prst="rect">
            <a:avLst/>
          </a:prstGeom>
        </p:spPr>
      </p:pic>
      <p:sp>
        <p:nvSpPr>
          <p:cNvPr id="5" name="TextBox 4">
            <a:extLst>
              <a:ext uri="{FF2B5EF4-FFF2-40B4-BE49-F238E27FC236}">
                <a16:creationId xmlns:a16="http://schemas.microsoft.com/office/drawing/2014/main" id="{C51D020F-9F3D-2F3E-DE3A-CD4B8C020903}"/>
              </a:ext>
            </a:extLst>
          </p:cNvPr>
          <p:cNvSpPr txBox="1"/>
          <p:nvPr/>
        </p:nvSpPr>
        <p:spPr>
          <a:xfrm>
            <a:off x="1259212" y="171662"/>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Data preprocessing</a:t>
            </a:r>
            <a:endParaRPr lang="en-US" sz="3600" b="1" dirty="0">
              <a:solidFill>
                <a:srgbClr val="002060"/>
              </a:solidFill>
              <a:cs typeface="Calibri"/>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CFCD1E2B-F401-E40B-2B7B-6E6A63F5FC10}"/>
              </a:ext>
            </a:extLst>
          </p:cNvPr>
          <p:cNvSpPr txBox="1"/>
          <p:nvPr/>
        </p:nvSpPr>
        <p:spPr>
          <a:xfrm>
            <a:off x="1744473" y="1265113"/>
            <a:ext cx="1013268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After applying the Isolation forest Algorithm it turns out that the number of outliers for all multivariate data are 140 observations.</a:t>
            </a:r>
          </a:p>
          <a:p>
            <a:r>
              <a:rPr lang="en-US" sz="2000" dirty="0">
                <a:ea typeface="+mn-lt"/>
                <a:cs typeface="+mn-lt"/>
              </a:rPr>
              <a:t>Referring to the high variance of data it was concluded that most of the outliers points were not actual outliers, but it had to be analyzed and included in the training process of the ML model.</a:t>
            </a:r>
            <a:endParaRPr lang="en-US" sz="2000" dirty="0">
              <a:cs typeface="Calibri"/>
            </a:endParaRPr>
          </a:p>
          <a:p>
            <a:pPr algn="l"/>
            <a:endParaRPr lang="en-US" dirty="0">
              <a:ea typeface="Calibri"/>
              <a:cs typeface="Calibri"/>
            </a:endParaRPr>
          </a:p>
        </p:txBody>
      </p:sp>
      <p:pic>
        <p:nvPicPr>
          <p:cNvPr id="8" name="Picture 7" descr="A screenshot of a computer&#10;&#10;Description automatically generated">
            <a:extLst>
              <a:ext uri="{FF2B5EF4-FFF2-40B4-BE49-F238E27FC236}">
                <a16:creationId xmlns:a16="http://schemas.microsoft.com/office/drawing/2014/main" id="{04A8219F-A835-BF81-ED89-0E36BF0E423D}"/>
              </a:ext>
            </a:extLst>
          </p:cNvPr>
          <p:cNvPicPr>
            <a:picLocks noChangeAspect="1"/>
          </p:cNvPicPr>
          <p:nvPr/>
        </p:nvPicPr>
        <p:blipFill rotWithShape="1">
          <a:blip r:embed="rId3"/>
          <a:srcRect l="3306" t="29907" r="68971" b="32891"/>
          <a:stretch/>
        </p:blipFill>
        <p:spPr>
          <a:xfrm>
            <a:off x="4343944" y="3481104"/>
            <a:ext cx="3814463" cy="2750843"/>
          </a:xfrm>
          <a:prstGeom prst="rect">
            <a:avLst/>
          </a:prstGeom>
        </p:spPr>
      </p:pic>
      <p:pic>
        <p:nvPicPr>
          <p:cNvPr id="9" name="Picture 8">
            <a:extLst>
              <a:ext uri="{FF2B5EF4-FFF2-40B4-BE49-F238E27FC236}">
                <a16:creationId xmlns:a16="http://schemas.microsoft.com/office/drawing/2014/main" id="{36651C3A-D847-7387-9C2B-6EB2EEEE47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180536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259212" y="171662"/>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Data preprocessing </a:t>
            </a:r>
            <a:r>
              <a:rPr lang="en-US" sz="2800" b="1" dirty="0">
                <a:solidFill>
                  <a:srgbClr val="002060"/>
                </a:solidFill>
                <a:ea typeface="+mn-lt"/>
                <a:cs typeface="+mn-lt"/>
              </a:rPr>
              <a:t>(splitting IP address)</a:t>
            </a:r>
            <a:endParaRPr lang="en-US" sz="2800" b="1" dirty="0">
              <a:solidFill>
                <a:srgbClr val="002060"/>
              </a:solidFill>
              <a:cs typeface="Calibri"/>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6" y="308741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0" name="TextBox 9">
            <a:extLst>
              <a:ext uri="{FF2B5EF4-FFF2-40B4-BE49-F238E27FC236}">
                <a16:creationId xmlns:a16="http://schemas.microsoft.com/office/drawing/2014/main" id="{3DA169C0-5C0C-8B3F-0E35-5E9934F4958E}"/>
              </a:ext>
            </a:extLst>
          </p:cNvPr>
          <p:cNvSpPr txBox="1"/>
          <p:nvPr/>
        </p:nvSpPr>
        <p:spPr>
          <a:xfrm>
            <a:off x="1637180" y="1164456"/>
            <a:ext cx="96410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solidFill>
                  <a:srgbClr val="242424"/>
                </a:solidFill>
                <a:cs typeface="Calibri"/>
              </a:rPr>
              <a:t>Some features like '</a:t>
            </a:r>
            <a:r>
              <a:rPr lang="en-US" sz="2000" dirty="0">
                <a:solidFill>
                  <a:srgbClr val="212121"/>
                </a:solidFill>
                <a:cs typeface="Calibri"/>
              </a:rPr>
              <a:t>IPV4</a:t>
            </a:r>
            <a:r>
              <a:rPr lang="en-US" sz="2000" dirty="0">
                <a:solidFill>
                  <a:srgbClr val="212121"/>
                </a:solidFill>
                <a:ea typeface="+mn-lt"/>
                <a:cs typeface="+mn-lt"/>
              </a:rPr>
              <a:t>_SRC_ADDR' and 'IPV4_DST_ADDR' types are string in the original data , and the research made by Queensland university they drop these features, but here in this research it's preferred to split these field each into 4 columns so we can be deployed at ML ,especially the IP addresses are not unique and a lot are repeated .</a:t>
            </a:r>
            <a:endParaRPr lang="en-US" sz="2000" dirty="0">
              <a:solidFill>
                <a:srgbClr val="212121"/>
              </a:solidFill>
              <a:cs typeface="Calibri"/>
            </a:endParaRPr>
          </a:p>
        </p:txBody>
      </p:sp>
      <p:sp>
        <p:nvSpPr>
          <p:cNvPr id="15" name="TextBox 14">
            <a:extLst>
              <a:ext uri="{FF2B5EF4-FFF2-40B4-BE49-F238E27FC236}">
                <a16:creationId xmlns:a16="http://schemas.microsoft.com/office/drawing/2014/main" id="{EA4604FD-A10F-A75E-A214-BB5CC941DFE4}"/>
              </a:ext>
            </a:extLst>
          </p:cNvPr>
          <p:cNvSpPr txBox="1"/>
          <p:nvPr/>
        </p:nvSpPr>
        <p:spPr>
          <a:xfrm>
            <a:off x="1862600" y="2751430"/>
            <a:ext cx="94067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9" name="TextBox 8">
            <a:extLst>
              <a:ext uri="{FF2B5EF4-FFF2-40B4-BE49-F238E27FC236}">
                <a16:creationId xmlns:a16="http://schemas.microsoft.com/office/drawing/2014/main" id="{CAAF2B21-DEDA-2435-B920-933A40CD665B}"/>
              </a:ext>
            </a:extLst>
          </p:cNvPr>
          <p:cNvSpPr txBox="1"/>
          <p:nvPr/>
        </p:nvSpPr>
        <p:spPr>
          <a:xfrm>
            <a:off x="1817413" y="2685426"/>
            <a:ext cx="95031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pic>
        <p:nvPicPr>
          <p:cNvPr id="12" name="Picture 11">
            <a:extLst>
              <a:ext uri="{FF2B5EF4-FFF2-40B4-BE49-F238E27FC236}">
                <a16:creationId xmlns:a16="http://schemas.microsoft.com/office/drawing/2014/main" id="{383DBD49-3CAA-402D-022B-4665678234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839870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259212" y="171662"/>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Data preprocessing </a:t>
            </a:r>
            <a:endParaRPr lang="en-US" sz="2800" b="1" dirty="0">
              <a:solidFill>
                <a:srgbClr val="002060"/>
              </a:solidFill>
              <a:cs typeface="Calibri"/>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812647" y="3726148"/>
            <a:ext cx="941777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273239"/>
                </a:solidFill>
                <a:ea typeface="+mn-lt"/>
                <a:cs typeface="+mn-lt"/>
              </a:rPr>
              <a:t> </a:t>
            </a:r>
            <a:r>
              <a:rPr lang="en-US" sz="2000" i="1" dirty="0">
                <a:solidFill>
                  <a:srgbClr val="273239"/>
                </a:solidFill>
                <a:ea typeface="+mn-lt"/>
                <a:cs typeface="+mn-lt"/>
              </a:rPr>
              <a:t>Label Encoding is applied</a:t>
            </a:r>
            <a:r>
              <a:rPr lang="en-US" sz="2000" dirty="0">
                <a:solidFill>
                  <a:srgbClr val="273239"/>
                </a:solidFill>
                <a:ea typeface="+mn-lt"/>
                <a:cs typeface="+mn-lt"/>
              </a:rPr>
              <a:t> on the TON-IOT dataset on the target column (label)which is Species. It contains two species </a:t>
            </a:r>
            <a:r>
              <a:rPr lang="en-US" sz="2000" i="1" dirty="0">
                <a:solidFill>
                  <a:srgbClr val="273239"/>
                </a:solidFill>
                <a:ea typeface="+mn-lt"/>
                <a:cs typeface="+mn-lt"/>
              </a:rPr>
              <a:t>attack and normal in binary classification.</a:t>
            </a:r>
            <a:r>
              <a:rPr lang="en-US" sz="2000" dirty="0">
                <a:solidFill>
                  <a:srgbClr val="273239"/>
                </a:solidFill>
                <a:ea typeface="+mn-lt"/>
                <a:cs typeface="+mn-lt"/>
              </a:rPr>
              <a:t> </a:t>
            </a:r>
            <a:endParaRPr lang="en-US" sz="2000" dirty="0">
              <a:cs typeface="Calibri"/>
            </a:endParaRPr>
          </a:p>
          <a:p>
            <a:endParaRPr lang="en-US" sz="2000" dirty="0">
              <a:cs typeface="Calibri"/>
            </a:endParaRPr>
          </a:p>
          <a:p>
            <a:r>
              <a:rPr lang="en-US" sz="2000" dirty="0">
                <a:cs typeface="Calibri"/>
              </a:rPr>
              <a:t>AS well get dummies is applied on </a:t>
            </a:r>
            <a:r>
              <a:rPr lang="en-US" sz="2000" dirty="0">
                <a:ea typeface="+mn-lt"/>
                <a:cs typeface="+mn-lt"/>
              </a:rPr>
              <a:t>[</a:t>
            </a:r>
            <a:r>
              <a:rPr lang="en-US" sz="2000" dirty="0">
                <a:solidFill>
                  <a:srgbClr val="A31515"/>
                </a:solidFill>
                <a:ea typeface="+mn-lt"/>
                <a:cs typeface="+mn-lt"/>
              </a:rPr>
              <a:t>'PROTOCOL'</a:t>
            </a:r>
            <a:r>
              <a:rPr lang="en-US" sz="2000" dirty="0">
                <a:ea typeface="+mn-lt"/>
                <a:cs typeface="+mn-lt"/>
              </a:rPr>
              <a:t>,</a:t>
            </a:r>
            <a:r>
              <a:rPr lang="en-US" sz="2000" dirty="0">
                <a:solidFill>
                  <a:srgbClr val="A31515"/>
                </a:solidFill>
                <a:ea typeface="+mn-lt"/>
                <a:cs typeface="+mn-lt"/>
              </a:rPr>
              <a:t>'TCP_FLAGS'</a:t>
            </a:r>
            <a:r>
              <a:rPr lang="en-US" sz="2000" dirty="0">
                <a:ea typeface="+mn-lt"/>
                <a:cs typeface="+mn-lt"/>
              </a:rPr>
              <a:t>] as it's categorical and as</a:t>
            </a:r>
            <a:endParaRPr lang="en-US" sz="2000" dirty="0">
              <a:cs typeface="Calibri"/>
            </a:endParaRPr>
          </a:p>
          <a:p>
            <a:r>
              <a:rPr lang="en-US" sz="2000" b="1" dirty="0">
                <a:solidFill>
                  <a:srgbClr val="273239"/>
                </a:solidFill>
                <a:ea typeface="+mn-lt"/>
                <a:cs typeface="+mn-lt"/>
              </a:rPr>
              <a:t>pandas.get_dummies()</a:t>
            </a:r>
            <a:r>
              <a:rPr lang="en-US" sz="2000" dirty="0">
                <a:solidFill>
                  <a:srgbClr val="273239"/>
                </a:solidFill>
                <a:ea typeface="+mn-lt"/>
                <a:cs typeface="+mn-lt"/>
              </a:rPr>
              <a:t> is used for data manipulation. It converts categorical data into dummy or indicator variables.</a:t>
            </a:r>
            <a:endParaRPr lang="en-US" sz="2000" dirty="0">
              <a:ea typeface="+mn-lt"/>
              <a:cs typeface="+mn-lt"/>
            </a:endParaRPr>
          </a:p>
          <a:p>
            <a:r>
              <a:rPr lang="en-US" sz="2000" dirty="0">
                <a:cs typeface="Calibri"/>
              </a:rPr>
              <a:t>  </a:t>
            </a:r>
          </a:p>
        </p:txBody>
      </p:sp>
      <p:sp>
        <p:nvSpPr>
          <p:cNvPr id="15" name="TextBox 14">
            <a:extLst>
              <a:ext uri="{FF2B5EF4-FFF2-40B4-BE49-F238E27FC236}">
                <a16:creationId xmlns:a16="http://schemas.microsoft.com/office/drawing/2014/main" id="{EA4604FD-A10F-A75E-A214-BB5CC941DFE4}"/>
              </a:ext>
            </a:extLst>
          </p:cNvPr>
          <p:cNvSpPr txBox="1"/>
          <p:nvPr/>
        </p:nvSpPr>
        <p:spPr>
          <a:xfrm>
            <a:off x="1862600" y="2751430"/>
            <a:ext cx="94067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9" name="TextBox 8">
            <a:extLst>
              <a:ext uri="{FF2B5EF4-FFF2-40B4-BE49-F238E27FC236}">
                <a16:creationId xmlns:a16="http://schemas.microsoft.com/office/drawing/2014/main" id="{CAAF2B21-DEDA-2435-B920-933A40CD665B}"/>
              </a:ext>
            </a:extLst>
          </p:cNvPr>
          <p:cNvSpPr txBox="1"/>
          <p:nvPr/>
        </p:nvSpPr>
        <p:spPr>
          <a:xfrm>
            <a:off x="1817413" y="2685426"/>
            <a:ext cx="95031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11" name="TextBox 10">
            <a:extLst>
              <a:ext uri="{FF2B5EF4-FFF2-40B4-BE49-F238E27FC236}">
                <a16:creationId xmlns:a16="http://schemas.microsoft.com/office/drawing/2014/main" id="{096B4D67-D44C-721C-CAC3-24C76C2B1EBA}"/>
              </a:ext>
            </a:extLst>
          </p:cNvPr>
          <p:cNvSpPr txBox="1"/>
          <p:nvPr/>
        </p:nvSpPr>
        <p:spPr>
          <a:xfrm>
            <a:off x="1726020" y="919968"/>
            <a:ext cx="9152084"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Encoding</a:t>
            </a:r>
            <a:endParaRPr lang="en-US" sz="2400" b="1" dirty="0"/>
          </a:p>
          <a:p>
            <a:endParaRPr lang="en-US" sz="2000" dirty="0">
              <a:cs typeface="Calibri"/>
            </a:endParaRPr>
          </a:p>
          <a:p>
            <a:endParaRPr lang="en-US" dirty="0">
              <a:cs typeface="Calibri"/>
            </a:endParaRPr>
          </a:p>
        </p:txBody>
      </p:sp>
      <p:sp>
        <p:nvSpPr>
          <p:cNvPr id="10" name="TextBox 9">
            <a:extLst>
              <a:ext uri="{FF2B5EF4-FFF2-40B4-BE49-F238E27FC236}">
                <a16:creationId xmlns:a16="http://schemas.microsoft.com/office/drawing/2014/main" id="{C6F55F5C-BDBA-C312-CBB6-C4C5169113C6}"/>
              </a:ext>
            </a:extLst>
          </p:cNvPr>
          <p:cNvSpPr txBox="1"/>
          <p:nvPr/>
        </p:nvSpPr>
        <p:spPr>
          <a:xfrm>
            <a:off x="1787338" y="2031066"/>
            <a:ext cx="9833161"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273239"/>
                </a:solidFill>
              </a:rPr>
              <a:t>Label Encoding</a:t>
            </a:r>
            <a:r>
              <a:rPr lang="en-US" sz="2400" dirty="0">
                <a:solidFill>
                  <a:srgbClr val="273239"/>
                </a:solidFill>
              </a:rPr>
              <a:t> </a:t>
            </a:r>
            <a:endParaRPr lang="en-US" sz="2400" dirty="0"/>
          </a:p>
          <a:p>
            <a:r>
              <a:rPr lang="en-US" sz="2000" b="1" dirty="0">
                <a:solidFill>
                  <a:srgbClr val="273239"/>
                </a:solidFill>
                <a:ea typeface="+mn-lt"/>
                <a:cs typeface="+mn-lt"/>
              </a:rPr>
              <a:t>it</a:t>
            </a:r>
            <a:r>
              <a:rPr lang="en-US" sz="2000" dirty="0">
                <a:solidFill>
                  <a:srgbClr val="273239"/>
                </a:solidFill>
                <a:ea typeface="+mn-lt"/>
                <a:cs typeface="+mn-lt"/>
              </a:rPr>
              <a:t> is a technique that is used to convert categorical columns into numerical ones so that they can be fitted by machine learning models which only take numerical data. It is an important pre-processing step in a machine-learning project.</a:t>
            </a:r>
            <a:endParaRPr lang="en-US" sz="2000">
              <a:cs typeface="Calibri"/>
            </a:endParaRPr>
          </a:p>
          <a:p>
            <a:pPr algn="l"/>
            <a:endParaRPr lang="en-US" sz="2000" dirty="0">
              <a:cs typeface="Calibri"/>
            </a:endParaRPr>
          </a:p>
        </p:txBody>
      </p:sp>
      <p:sp>
        <p:nvSpPr>
          <p:cNvPr id="13" name="TextBox 12">
            <a:extLst>
              <a:ext uri="{FF2B5EF4-FFF2-40B4-BE49-F238E27FC236}">
                <a16:creationId xmlns:a16="http://schemas.microsoft.com/office/drawing/2014/main" id="{54C7DE05-E6D0-8328-2FC9-1E1496BF4C72}"/>
              </a:ext>
            </a:extLst>
          </p:cNvPr>
          <p:cNvSpPr txBox="1"/>
          <p:nvPr/>
        </p:nvSpPr>
        <p:spPr>
          <a:xfrm>
            <a:off x="2185147" y="1302683"/>
            <a:ext cx="85030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ML learning models only understand numeric values, that’s why the nonnumeric attributes have to be encoded in some way to be understood by the model.</a:t>
            </a:r>
            <a:endParaRPr lang="en-US" sz="2000">
              <a:cs typeface="Calibri"/>
            </a:endParaRPr>
          </a:p>
        </p:txBody>
      </p:sp>
      <p:pic>
        <p:nvPicPr>
          <p:cNvPr id="12" name="Picture 11">
            <a:extLst>
              <a:ext uri="{FF2B5EF4-FFF2-40B4-BE49-F238E27FC236}">
                <a16:creationId xmlns:a16="http://schemas.microsoft.com/office/drawing/2014/main" id="{D2788E3B-F4D8-CE01-CFE1-C1D34C4D46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550686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259212" y="171662"/>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Data preprocessing </a:t>
            </a:r>
            <a:endParaRPr lang="en-US" sz="2800" b="1" dirty="0">
              <a:solidFill>
                <a:srgbClr val="002060"/>
              </a:solidFill>
              <a:cs typeface="Calibri"/>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6" y="308741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5" name="TextBox 14">
            <a:extLst>
              <a:ext uri="{FF2B5EF4-FFF2-40B4-BE49-F238E27FC236}">
                <a16:creationId xmlns:a16="http://schemas.microsoft.com/office/drawing/2014/main" id="{EA4604FD-A10F-A75E-A214-BB5CC941DFE4}"/>
              </a:ext>
            </a:extLst>
          </p:cNvPr>
          <p:cNvSpPr txBox="1"/>
          <p:nvPr/>
        </p:nvSpPr>
        <p:spPr>
          <a:xfrm>
            <a:off x="1862600" y="2751430"/>
            <a:ext cx="94067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9" name="TextBox 8">
            <a:extLst>
              <a:ext uri="{FF2B5EF4-FFF2-40B4-BE49-F238E27FC236}">
                <a16:creationId xmlns:a16="http://schemas.microsoft.com/office/drawing/2014/main" id="{CAAF2B21-DEDA-2435-B920-933A40CD665B}"/>
              </a:ext>
            </a:extLst>
          </p:cNvPr>
          <p:cNvSpPr txBox="1"/>
          <p:nvPr/>
        </p:nvSpPr>
        <p:spPr>
          <a:xfrm>
            <a:off x="1817413" y="2685426"/>
            <a:ext cx="95031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12" name="TextBox 11">
            <a:extLst>
              <a:ext uri="{FF2B5EF4-FFF2-40B4-BE49-F238E27FC236}">
                <a16:creationId xmlns:a16="http://schemas.microsoft.com/office/drawing/2014/main" id="{F5721902-18A3-6EEF-AFE5-5FCF07ECE674}"/>
              </a:ext>
            </a:extLst>
          </p:cNvPr>
          <p:cNvSpPr txBox="1"/>
          <p:nvPr/>
        </p:nvSpPr>
        <p:spPr>
          <a:xfrm>
            <a:off x="1688333" y="1056148"/>
            <a:ext cx="10204862"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Normalization:</a:t>
            </a:r>
          </a:p>
          <a:p>
            <a:r>
              <a:rPr lang="en-US" sz="2000" dirty="0">
                <a:ea typeface="+mn-lt"/>
                <a:cs typeface="+mn-lt"/>
              </a:rPr>
              <a:t>Scaling the data is an important part of data preprocessing in ML learning by mapping the values into a specific range. This process helps the ML learning model and speeds up the training process. Scaling can be achieved using normalization, where one of the most common normalizers is the Minmax Scaler from the scikit-learn library which was used in this work. The normalization is done by subtracting each value from the minimum value in its column and dividing by the range (Max value–Min value) as shown in Eq. 1. Several normalizers were tested in the process of this research; eventually, Minmax Scaler was chosen for providing best results.</a:t>
            </a:r>
            <a:endParaRPr lang="en-US" sz="2000" dirty="0">
              <a:cs typeface="Calibri"/>
            </a:endParaRPr>
          </a:p>
        </p:txBody>
      </p:sp>
      <p:pic>
        <p:nvPicPr>
          <p:cNvPr id="14" name="Picture 13" descr="A screenshot of a computer screen&#10;&#10;Description automatically generated">
            <a:extLst>
              <a:ext uri="{FF2B5EF4-FFF2-40B4-BE49-F238E27FC236}">
                <a16:creationId xmlns:a16="http://schemas.microsoft.com/office/drawing/2014/main" id="{0313EC32-86F8-DFF0-725B-AB909762DD5E}"/>
              </a:ext>
            </a:extLst>
          </p:cNvPr>
          <p:cNvPicPr>
            <a:picLocks noChangeAspect="1"/>
          </p:cNvPicPr>
          <p:nvPr/>
        </p:nvPicPr>
        <p:blipFill rotWithShape="1">
          <a:blip r:embed="rId3"/>
          <a:srcRect l="33977" t="51023" r="39039" b="31317"/>
          <a:stretch/>
        </p:blipFill>
        <p:spPr>
          <a:xfrm>
            <a:off x="4694001" y="3675255"/>
            <a:ext cx="2192538" cy="831177"/>
          </a:xfrm>
          <a:prstGeom prst="rect">
            <a:avLst/>
          </a:prstGeom>
        </p:spPr>
      </p:pic>
      <p:sp>
        <p:nvSpPr>
          <p:cNvPr id="16" name="TextBox 15">
            <a:extLst>
              <a:ext uri="{FF2B5EF4-FFF2-40B4-BE49-F238E27FC236}">
                <a16:creationId xmlns:a16="http://schemas.microsoft.com/office/drawing/2014/main" id="{C3711AB7-7E5E-BE38-FE36-BFB3D7202B0B}"/>
              </a:ext>
            </a:extLst>
          </p:cNvPr>
          <p:cNvSpPr txBox="1"/>
          <p:nvPr/>
        </p:nvSpPr>
        <p:spPr>
          <a:xfrm>
            <a:off x="1792941" y="4510367"/>
            <a:ext cx="966507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After applying  encoding and normalization on the train dataset, two approaches are implemented. The first approach is to train on the entire TON-IOT dataset and use the TON-IOT Test as the testing dataset. The second approach is to split the TON-IOT Train dataset into a 75%, 25% parts and use the 75% for training and 25% for testing. In both cases, the test dataset is a set of samples that have not been seen while training the model</a:t>
            </a:r>
          </a:p>
          <a:p>
            <a:r>
              <a:rPr lang="en-US" sz="2000" dirty="0">
                <a:cs typeface="Calibri"/>
              </a:rPr>
              <a:t>The over way is to use k-fold cross validation where CV=5 and test data by shuffle</a:t>
            </a:r>
          </a:p>
        </p:txBody>
      </p:sp>
      <p:pic>
        <p:nvPicPr>
          <p:cNvPr id="10" name="Picture 9">
            <a:extLst>
              <a:ext uri="{FF2B5EF4-FFF2-40B4-BE49-F238E27FC236}">
                <a16:creationId xmlns:a16="http://schemas.microsoft.com/office/drawing/2014/main" id="{2D782B90-9D16-7A35-16BC-2E142292EF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017467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259212" y="171662"/>
            <a:ext cx="111710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Addressing the class imbalance problem in network intrusion detection systems using data resampling</a:t>
            </a:r>
            <a:endParaRPr lang="en-US" sz="3600" b="1" dirty="0">
              <a:solidFill>
                <a:srgbClr val="002060"/>
              </a:solidFill>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When a class is underrepresented in a dataset, this causes the dataset to be imbalanced. Detecting the minority class becomes a difficulty which lowers the performance of the intrusion detection system.</a:t>
            </a:r>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7" y="3087413"/>
            <a:ext cx="56571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NF-TON-IOT dataset has much more attack samples than the normal samples.</a:t>
            </a:r>
            <a:endParaRPr lang="en-US" dirty="0"/>
          </a:p>
        </p:txBody>
      </p:sp>
      <p:pic>
        <p:nvPicPr>
          <p:cNvPr id="9" name="Picture 8" descr="A screenshot of a computer screen&#10;&#10;Description automatically generated">
            <a:extLst>
              <a:ext uri="{FF2B5EF4-FFF2-40B4-BE49-F238E27FC236}">
                <a16:creationId xmlns:a16="http://schemas.microsoft.com/office/drawing/2014/main" id="{707DBB2C-45D4-9E9C-68C6-722B403AD349}"/>
              </a:ext>
            </a:extLst>
          </p:cNvPr>
          <p:cNvPicPr>
            <a:picLocks noChangeAspect="1"/>
          </p:cNvPicPr>
          <p:nvPr/>
        </p:nvPicPr>
        <p:blipFill rotWithShape="1">
          <a:blip r:embed="rId3"/>
          <a:srcRect l="15987" t="7042" r="14734" b="9859"/>
          <a:stretch/>
        </p:blipFill>
        <p:spPr>
          <a:xfrm>
            <a:off x="7614745" y="2516563"/>
            <a:ext cx="4123494" cy="4341437"/>
          </a:xfrm>
          <a:prstGeom prst="rect">
            <a:avLst/>
          </a:prstGeom>
        </p:spPr>
      </p:pic>
      <p:sp>
        <p:nvSpPr>
          <p:cNvPr id="10" name="TextBox 9">
            <a:extLst>
              <a:ext uri="{FF2B5EF4-FFF2-40B4-BE49-F238E27FC236}">
                <a16:creationId xmlns:a16="http://schemas.microsoft.com/office/drawing/2014/main" id="{3DA169C0-5C0C-8B3F-0E35-5E9934F4958E}"/>
              </a:ext>
            </a:extLst>
          </p:cNvPr>
          <p:cNvSpPr txBox="1"/>
          <p:nvPr/>
        </p:nvSpPr>
        <p:spPr>
          <a:xfrm>
            <a:off x="1747345" y="3990646"/>
            <a:ext cx="55507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Techniques used to handle class imbalance:</a:t>
            </a:r>
          </a:p>
          <a:p>
            <a:pPr marL="285750" indent="-285750">
              <a:buFont typeface="Wingdings"/>
              <a:buChar char="§"/>
            </a:pPr>
            <a:r>
              <a:rPr lang="en-US" dirty="0">
                <a:ea typeface="Calibri"/>
                <a:cs typeface="Calibri"/>
              </a:rPr>
              <a:t>Random oversampling</a:t>
            </a:r>
          </a:p>
          <a:p>
            <a:pPr marL="285750" indent="-285750">
              <a:buFont typeface="Wingdings"/>
              <a:buChar char="§"/>
            </a:pPr>
            <a:r>
              <a:rPr lang="en-US" dirty="0">
                <a:ea typeface="Calibri"/>
                <a:cs typeface="Calibri"/>
              </a:rPr>
              <a:t>Smote </a:t>
            </a:r>
          </a:p>
          <a:p>
            <a:pPr marL="285750" indent="-285750">
              <a:buFont typeface="Wingdings"/>
              <a:buChar char="§"/>
            </a:pPr>
            <a:r>
              <a:rPr lang="en-US" dirty="0">
                <a:ea typeface="Calibri"/>
                <a:cs typeface="Calibri"/>
              </a:rPr>
              <a:t>Adasyn</a:t>
            </a:r>
          </a:p>
        </p:txBody>
      </p:sp>
    </p:spTree>
    <p:extLst>
      <p:ext uri="{BB962C8B-B14F-4D97-AF65-F5344CB8AC3E}">
        <p14:creationId xmlns:p14="http://schemas.microsoft.com/office/powerpoint/2010/main" val="2619088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259212" y="171662"/>
            <a:ext cx="111710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Addressing the class imbalance problem in network intrusion detection systems using data resampling</a:t>
            </a:r>
            <a:endParaRPr lang="en-US" sz="3600" b="1" dirty="0">
              <a:solidFill>
                <a:srgbClr val="002060"/>
              </a:solidFill>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6" y="308741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9" name="TextBox 8">
            <a:extLst>
              <a:ext uri="{FF2B5EF4-FFF2-40B4-BE49-F238E27FC236}">
                <a16:creationId xmlns:a16="http://schemas.microsoft.com/office/drawing/2014/main" id="{49198246-8F4E-6215-7744-7D21D99E41AE}"/>
              </a:ext>
            </a:extLst>
          </p:cNvPr>
          <p:cNvSpPr txBox="1"/>
          <p:nvPr/>
        </p:nvSpPr>
        <p:spPr>
          <a:xfrm>
            <a:off x="1819603" y="1889673"/>
            <a:ext cx="945274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242424"/>
                </a:solidFill>
                <a:ea typeface="+mn-lt"/>
                <a:cs typeface="+mn-lt"/>
              </a:rPr>
              <a:t>This is the technique in which we select random points from the minority class and duplicate them to increase the number of data points in the minority class. But is considered to be the most robust out of all. This method is considered to be the most basic oversampling technique. Since the selection of the points is random this artificially creates a reduction in the variance of the dataset.</a:t>
            </a:r>
            <a:endParaRPr lang="en-US" sz="2000" dirty="0"/>
          </a:p>
        </p:txBody>
      </p:sp>
      <p:sp>
        <p:nvSpPr>
          <p:cNvPr id="11" name="TextBox 10">
            <a:extLst>
              <a:ext uri="{FF2B5EF4-FFF2-40B4-BE49-F238E27FC236}">
                <a16:creationId xmlns:a16="http://schemas.microsoft.com/office/drawing/2014/main" id="{656C2E3B-B158-3523-6A72-5BE8A3C78F90}"/>
              </a:ext>
            </a:extLst>
          </p:cNvPr>
          <p:cNvSpPr txBox="1"/>
          <p:nvPr/>
        </p:nvSpPr>
        <p:spPr>
          <a:xfrm>
            <a:off x="1853542" y="1372913"/>
            <a:ext cx="44504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Calibri"/>
                <a:cs typeface="Calibri"/>
              </a:rPr>
              <a:t>Random over sampling</a:t>
            </a:r>
            <a:endParaRPr lang="en-US" sz="2400" b="1" dirty="0">
              <a:solidFill>
                <a:schemeClr val="accent1">
                  <a:lumMod val="50000"/>
                </a:schemeClr>
              </a:solidFill>
            </a:endParaRPr>
          </a:p>
        </p:txBody>
      </p:sp>
      <p:sp>
        <p:nvSpPr>
          <p:cNvPr id="12" name="TextBox 11">
            <a:extLst>
              <a:ext uri="{FF2B5EF4-FFF2-40B4-BE49-F238E27FC236}">
                <a16:creationId xmlns:a16="http://schemas.microsoft.com/office/drawing/2014/main" id="{296510C5-9B76-23C8-D86D-06A6E7D0DDF8}"/>
              </a:ext>
            </a:extLst>
          </p:cNvPr>
          <p:cNvSpPr txBox="1"/>
          <p:nvPr/>
        </p:nvSpPr>
        <p:spPr>
          <a:xfrm>
            <a:off x="1856826" y="4152682"/>
            <a:ext cx="1007898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242424"/>
                </a:solidFill>
                <a:ea typeface="+mn-lt"/>
                <a:cs typeface="+mn-lt"/>
              </a:rPr>
              <a:t>SMOTE stands for Synthetic Minority Oversampling Technique. This technique generates new observations by interjecting a point between observations of the original dataset. It makes use of the K-Nearest Neighbors strategy, </a:t>
            </a:r>
            <a:r>
              <a:rPr lang="en-US" sz="2000" dirty="0">
                <a:solidFill>
                  <a:srgbClr val="1F2328"/>
                </a:solidFill>
                <a:ea typeface="+mn-lt"/>
                <a:cs typeface="+mn-lt"/>
              </a:rPr>
              <a:t>an easy to use model selection framework is supplied to enable the rapid evaluation of oversampling techniques on unseen datasets.</a:t>
            </a:r>
            <a:endParaRPr lang="en-US" sz="2000" dirty="0"/>
          </a:p>
        </p:txBody>
      </p:sp>
      <p:sp>
        <p:nvSpPr>
          <p:cNvPr id="13" name="TextBox 12">
            <a:extLst>
              <a:ext uri="{FF2B5EF4-FFF2-40B4-BE49-F238E27FC236}">
                <a16:creationId xmlns:a16="http://schemas.microsoft.com/office/drawing/2014/main" id="{C42F7D46-6F2C-D086-94CA-32FC53A15267}"/>
              </a:ext>
            </a:extLst>
          </p:cNvPr>
          <p:cNvSpPr txBox="1"/>
          <p:nvPr/>
        </p:nvSpPr>
        <p:spPr>
          <a:xfrm>
            <a:off x="1922516" y="3619500"/>
            <a:ext cx="3076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Calibri"/>
                <a:cs typeface="Calibri"/>
              </a:rPr>
              <a:t>SMOTE over sampling</a:t>
            </a:r>
            <a:endParaRPr lang="en-US" sz="2400" b="1" dirty="0">
              <a:solidFill>
                <a:schemeClr val="accent1">
                  <a:lumMod val="50000"/>
                </a:schemeClr>
              </a:solidFill>
            </a:endParaRPr>
          </a:p>
        </p:txBody>
      </p:sp>
      <p:pic>
        <p:nvPicPr>
          <p:cNvPr id="10" name="Picture 9">
            <a:extLst>
              <a:ext uri="{FF2B5EF4-FFF2-40B4-BE49-F238E27FC236}">
                <a16:creationId xmlns:a16="http://schemas.microsoft.com/office/drawing/2014/main" id="{DE3F6794-7D64-254B-2FF8-147CB5D0F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381358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259212" y="171662"/>
            <a:ext cx="111710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Addressing the class imbalance problem in network intrusion detection systems using data resampling</a:t>
            </a:r>
            <a:endParaRPr lang="en-US" sz="3600" b="1" dirty="0">
              <a:solidFill>
                <a:srgbClr val="002060"/>
              </a:solidFill>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6" y="308741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0" name="TextBox 9">
            <a:extLst>
              <a:ext uri="{FF2B5EF4-FFF2-40B4-BE49-F238E27FC236}">
                <a16:creationId xmlns:a16="http://schemas.microsoft.com/office/drawing/2014/main" id="{3DA169C0-5C0C-8B3F-0E35-5E9934F4958E}"/>
              </a:ext>
            </a:extLst>
          </p:cNvPr>
          <p:cNvSpPr txBox="1"/>
          <p:nvPr/>
        </p:nvSpPr>
        <p:spPr>
          <a:xfrm>
            <a:off x="1795518" y="1520715"/>
            <a:ext cx="55507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Calibri"/>
                <a:cs typeface="Calibri"/>
              </a:rPr>
              <a:t>Adasyn over sampling</a:t>
            </a:r>
            <a:endParaRPr lang="en-US" sz="2400" b="1" dirty="0">
              <a:solidFill>
                <a:schemeClr val="accent1">
                  <a:lumMod val="50000"/>
                </a:schemeClr>
              </a:solidFill>
              <a:cs typeface="Calibri"/>
            </a:endParaRPr>
          </a:p>
        </p:txBody>
      </p:sp>
      <p:sp>
        <p:nvSpPr>
          <p:cNvPr id="14" name="TextBox 13">
            <a:extLst>
              <a:ext uri="{FF2B5EF4-FFF2-40B4-BE49-F238E27FC236}">
                <a16:creationId xmlns:a16="http://schemas.microsoft.com/office/drawing/2014/main" id="{BE3A625A-5136-2C1F-F68E-3379F87F6F33}"/>
              </a:ext>
            </a:extLst>
          </p:cNvPr>
          <p:cNvSpPr txBox="1"/>
          <p:nvPr/>
        </p:nvSpPr>
        <p:spPr>
          <a:xfrm>
            <a:off x="2115207" y="1942223"/>
            <a:ext cx="911991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242424"/>
                </a:solidFill>
                <a:ea typeface="+mn-lt"/>
                <a:cs typeface="+mn-lt"/>
              </a:rPr>
              <a:t>the Adaptive Synthetic Sampling Approach. This approach is based on the methodology of SMOTE but instead of generating points from nearby points its uses outlier points i.e. “harder-to-learn-from” to generate new points. But the drawback of this is that due to its adaptive nature its precision gets affected. Also for minority examples that are scattered, each neighborhood may only contain 1 minority example.</a:t>
            </a:r>
            <a:endParaRPr lang="en-US" sz="2000" dirty="0">
              <a:cs typeface="Calibri"/>
            </a:endParaRPr>
          </a:p>
        </p:txBody>
      </p:sp>
      <p:sp>
        <p:nvSpPr>
          <p:cNvPr id="15" name="TextBox 14">
            <a:extLst>
              <a:ext uri="{FF2B5EF4-FFF2-40B4-BE49-F238E27FC236}">
                <a16:creationId xmlns:a16="http://schemas.microsoft.com/office/drawing/2014/main" id="{EA4604FD-A10F-A75E-A214-BB5CC941DFE4}"/>
              </a:ext>
            </a:extLst>
          </p:cNvPr>
          <p:cNvSpPr txBox="1"/>
          <p:nvPr/>
        </p:nvSpPr>
        <p:spPr>
          <a:xfrm>
            <a:off x="1744473" y="3755586"/>
            <a:ext cx="5239651" cy="22642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Pros:</a:t>
            </a:r>
            <a:endParaRPr lang="en-US" sz="2000" dirty="0">
              <a:cs typeface="Calibri"/>
            </a:endParaRPr>
          </a:p>
          <a:p>
            <a:r>
              <a:rPr lang="en-US" sz="2000" dirty="0">
                <a:ea typeface="+mn-lt"/>
                <a:cs typeface="+mn-lt"/>
              </a:rPr>
              <a:t>(1) This method doesn’t lead to information loss</a:t>
            </a:r>
            <a:endParaRPr lang="en-US" sz="2000" dirty="0">
              <a:cs typeface="Calibri"/>
            </a:endParaRPr>
          </a:p>
          <a:p>
            <a:r>
              <a:rPr lang="en-US" sz="2000" dirty="0">
                <a:ea typeface="+mn-lt"/>
                <a:cs typeface="+mn-lt"/>
              </a:rPr>
              <a:t>(2) Performs well and gives good accuracy</a:t>
            </a:r>
            <a:endParaRPr lang="en-US" sz="2000" dirty="0">
              <a:cs typeface="Calibri"/>
            </a:endParaRPr>
          </a:p>
          <a:p>
            <a:r>
              <a:rPr lang="en-US" sz="2000" dirty="0">
                <a:ea typeface="+mn-lt"/>
                <a:cs typeface="+mn-lt"/>
              </a:rPr>
              <a:t>Cons:</a:t>
            </a:r>
            <a:endParaRPr lang="en-US" sz="2000" dirty="0">
              <a:cs typeface="Calibri"/>
            </a:endParaRPr>
          </a:p>
          <a:p>
            <a:r>
              <a:rPr lang="en-US" sz="2000" dirty="0">
                <a:ea typeface="+mn-lt"/>
                <a:cs typeface="+mn-lt"/>
              </a:rPr>
              <a:t>(1) Increase of Learning Time</a:t>
            </a:r>
            <a:endParaRPr lang="en-US" sz="2000" dirty="0">
              <a:cs typeface="Calibri"/>
            </a:endParaRPr>
          </a:p>
          <a:p>
            <a:r>
              <a:rPr lang="en-US" sz="2000" dirty="0">
                <a:ea typeface="+mn-lt"/>
                <a:cs typeface="+mn-lt"/>
              </a:rPr>
              <a:t>(2) Tends to Overfitting</a:t>
            </a:r>
            <a:endParaRPr lang="en-US" sz="2000" dirty="0">
              <a:cs typeface="Calibri"/>
            </a:endParaRPr>
          </a:p>
          <a:p>
            <a:pPr algn="l"/>
            <a:endParaRPr lang="en-US" sz="2000" dirty="0">
              <a:cs typeface="Calibri"/>
            </a:endParaRPr>
          </a:p>
        </p:txBody>
      </p:sp>
      <p:pic>
        <p:nvPicPr>
          <p:cNvPr id="16" name="Picture 15" descr="A diagram of several orange boxes&#10;&#10;Description automatically generated">
            <a:extLst>
              <a:ext uri="{FF2B5EF4-FFF2-40B4-BE49-F238E27FC236}">
                <a16:creationId xmlns:a16="http://schemas.microsoft.com/office/drawing/2014/main" id="{8DF56EF4-2380-DF5E-70F9-E0AF394CA00B}"/>
              </a:ext>
            </a:extLst>
          </p:cNvPr>
          <p:cNvPicPr>
            <a:picLocks noChangeAspect="1"/>
          </p:cNvPicPr>
          <p:nvPr/>
        </p:nvPicPr>
        <p:blipFill>
          <a:blip r:embed="rId3"/>
          <a:stretch>
            <a:fillRect/>
          </a:stretch>
        </p:blipFill>
        <p:spPr>
          <a:xfrm>
            <a:off x="6984124" y="3755586"/>
            <a:ext cx="4959130" cy="2587519"/>
          </a:xfrm>
          <a:prstGeom prst="rect">
            <a:avLst/>
          </a:prstGeom>
        </p:spPr>
      </p:pic>
    </p:spTree>
    <p:extLst>
      <p:ext uri="{BB962C8B-B14F-4D97-AF65-F5344CB8AC3E}">
        <p14:creationId xmlns:p14="http://schemas.microsoft.com/office/powerpoint/2010/main" val="3831236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702059" y="2954776"/>
            <a:ext cx="83613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solidFill>
                  <a:schemeClr val="bg1"/>
                </a:solidFill>
                <a:latin typeface="Calibri"/>
                <a:ea typeface="Calibri"/>
                <a:cs typeface="Calibri"/>
              </a:rPr>
              <a:t>Binary-Class Classification</a:t>
            </a:r>
          </a:p>
          <a:p>
            <a:pPr algn="l"/>
            <a:endParaRPr lang="en-US">
              <a:ea typeface="Calibri"/>
              <a:cs typeface="Calibri"/>
            </a:endParaRPr>
          </a:p>
        </p:txBody>
      </p:sp>
    </p:spTree>
    <p:extLst>
      <p:ext uri="{BB962C8B-B14F-4D97-AF65-F5344CB8AC3E}">
        <p14:creationId xmlns:p14="http://schemas.microsoft.com/office/powerpoint/2010/main" val="3257454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646654" y="543420"/>
            <a:ext cx="1027961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In this experiment</a:t>
            </a:r>
            <a:r>
              <a:rPr lang="en-US" sz="2000" dirty="0">
                <a:ea typeface="+mn-lt"/>
                <a:cs typeface="+mn-lt"/>
              </a:rPr>
              <a:t>, we evaluate the attack detection performance of the NetFlow datasets compared to the NF-TON-IOT. This table lists the accuracy, AUC, F1 score.</a:t>
            </a:r>
          </a:p>
          <a:p>
            <a:endParaRPr lang="en-US" sz="2000" dirty="0">
              <a:ea typeface="+mn-lt"/>
              <a:cs typeface="+mn-lt"/>
            </a:endParaRPr>
          </a:p>
          <a:p>
            <a:r>
              <a:rPr lang="en-US" sz="2000" b="1" dirty="0">
                <a:ea typeface="+mn-lt"/>
                <a:cs typeface="+mn-lt"/>
              </a:rPr>
              <a:t> According to the queens land scientific paper</a:t>
            </a:r>
            <a:r>
              <a:rPr lang="en-US" sz="2000" dirty="0">
                <a:ea typeface="+mn-lt"/>
                <a:cs typeface="+mn-lt"/>
              </a:rPr>
              <a:t> The NF-</a:t>
            </a:r>
            <a:r>
              <a:rPr lang="en-US" sz="2000" dirty="0" err="1">
                <a:ea typeface="+mn-lt"/>
                <a:cs typeface="+mn-lt"/>
              </a:rPr>
              <a:t>ToN</a:t>
            </a:r>
            <a:r>
              <a:rPr lang="en-US" sz="2000" dirty="0">
                <a:ea typeface="+mn-lt"/>
                <a:cs typeface="+mn-lt"/>
              </a:rPr>
              <a:t>-IoT’s dataset performance was superior to its other data sets of the same branch of TON-IOT, achieving a 99.67% accuracies as shown</a:t>
            </a:r>
            <a:endParaRPr lang="en-US"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44102" y="273115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panose="020F0502020204030204"/>
              <a:cs typeface="Calibri"/>
            </a:endParaRPr>
          </a:p>
        </p:txBody>
      </p:sp>
      <p:pic>
        <p:nvPicPr>
          <p:cNvPr id="11" name="Picture 10" descr="A screenshot of a computer&#10;&#10;Description automatically generated">
            <a:extLst>
              <a:ext uri="{FF2B5EF4-FFF2-40B4-BE49-F238E27FC236}">
                <a16:creationId xmlns:a16="http://schemas.microsoft.com/office/drawing/2014/main" id="{9B48B167-F907-25BB-D639-06E67C333A62}"/>
              </a:ext>
            </a:extLst>
          </p:cNvPr>
          <p:cNvPicPr>
            <a:picLocks noChangeAspect="1"/>
          </p:cNvPicPr>
          <p:nvPr/>
        </p:nvPicPr>
        <p:blipFill rotWithShape="1">
          <a:blip r:embed="rId3"/>
          <a:srcRect l="26333" t="59913" r="49741" b="16618"/>
          <a:stretch/>
        </p:blipFill>
        <p:spPr>
          <a:xfrm>
            <a:off x="3110663" y="3098476"/>
            <a:ext cx="5477283" cy="3029720"/>
          </a:xfrm>
          <a:prstGeom prst="rect">
            <a:avLst/>
          </a:prstGeom>
        </p:spPr>
      </p:pic>
      <p:sp>
        <p:nvSpPr>
          <p:cNvPr id="12" name="TextBox 11">
            <a:extLst>
              <a:ext uri="{FF2B5EF4-FFF2-40B4-BE49-F238E27FC236}">
                <a16:creationId xmlns:a16="http://schemas.microsoft.com/office/drawing/2014/main" id="{EF831FCF-1024-FEC8-DF94-F19DC41053B9}"/>
              </a:ext>
            </a:extLst>
          </p:cNvPr>
          <p:cNvSpPr txBox="1"/>
          <p:nvPr/>
        </p:nvSpPr>
        <p:spPr>
          <a:xfrm>
            <a:off x="2213741" y="2583793"/>
            <a:ext cx="80666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table below shows the accuracy of different data sets and NF of these data sets</a:t>
            </a:r>
            <a:endParaRPr lang="en-US" dirty="0"/>
          </a:p>
        </p:txBody>
      </p:sp>
      <p:pic>
        <p:nvPicPr>
          <p:cNvPr id="7" name="Picture 6">
            <a:extLst>
              <a:ext uri="{FF2B5EF4-FFF2-40B4-BE49-F238E27FC236}">
                <a16:creationId xmlns:a16="http://schemas.microsoft.com/office/drawing/2014/main" id="{071C8B42-373A-ED6E-BE58-586095A6B3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49272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r="76700" b="257"/>
          <a:stretch/>
        </p:blipFill>
        <p:spPr>
          <a:xfrm>
            <a:off x="9537963" y="59893"/>
            <a:ext cx="2654037" cy="6738214"/>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36881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r>
              <a:rPr lang="en-US" sz="3200" dirty="0">
                <a:ea typeface="Calibri"/>
                <a:cs typeface="Calibri"/>
              </a:rPr>
              <a:t>Introduction</a:t>
            </a:r>
          </a:p>
          <a:p>
            <a:pPr marL="457200" indent="-457200">
              <a:spcAft>
                <a:spcPts val="1000"/>
              </a:spcAft>
              <a:buFont typeface="Wingdings"/>
              <a:buChar char="§"/>
            </a:pPr>
            <a:r>
              <a:rPr lang="en-US" sz="3200" dirty="0">
                <a:ea typeface="Calibri"/>
                <a:cs typeface="Calibri"/>
              </a:rPr>
              <a:t>Data exploration</a:t>
            </a:r>
          </a:p>
          <a:p>
            <a:pPr marL="457200" indent="-457200">
              <a:spcAft>
                <a:spcPts val="1000"/>
              </a:spcAft>
              <a:buFont typeface="Wingdings"/>
              <a:buChar char="§"/>
            </a:pPr>
            <a:r>
              <a:rPr lang="en-US" sz="3200" dirty="0">
                <a:ea typeface="Calibri"/>
                <a:cs typeface="Calibri"/>
              </a:rPr>
              <a:t>Data preprocessing</a:t>
            </a:r>
          </a:p>
          <a:p>
            <a:pPr marL="457200" indent="-457200">
              <a:spcAft>
                <a:spcPts val="1000"/>
              </a:spcAft>
              <a:buFont typeface="Wingdings"/>
              <a:buChar char="§"/>
            </a:pPr>
            <a:r>
              <a:rPr lang="en-US" sz="3200" dirty="0">
                <a:ea typeface="Calibri"/>
                <a:cs typeface="Calibri"/>
              </a:rPr>
              <a:t>Handling class imbalance</a:t>
            </a:r>
          </a:p>
          <a:p>
            <a:pPr marL="457200" indent="-457200">
              <a:spcAft>
                <a:spcPts val="1000"/>
              </a:spcAft>
              <a:buFont typeface="Wingdings"/>
              <a:buChar char="§"/>
            </a:pPr>
            <a:r>
              <a:rPr lang="en-US" sz="3200" dirty="0">
                <a:ea typeface="Calibri"/>
                <a:cs typeface="Calibri"/>
              </a:rPr>
              <a:t>Binary classification</a:t>
            </a:r>
          </a:p>
          <a:p>
            <a:pPr marL="457200" indent="-457200">
              <a:spcAft>
                <a:spcPts val="1000"/>
              </a:spcAft>
              <a:buFont typeface="Wingdings"/>
              <a:buChar char="§"/>
            </a:pPr>
            <a:r>
              <a:rPr lang="en-US" sz="3200" dirty="0">
                <a:ea typeface="Calibri"/>
                <a:cs typeface="Calibri"/>
              </a:rPr>
              <a:t>Multi classification</a:t>
            </a:r>
          </a:p>
        </p:txBody>
      </p:sp>
      <p:sp>
        <p:nvSpPr>
          <p:cNvPr id="6" name="TextBox 5">
            <a:extLst>
              <a:ext uri="{FF2B5EF4-FFF2-40B4-BE49-F238E27FC236}">
                <a16:creationId xmlns:a16="http://schemas.microsoft.com/office/drawing/2014/main" id="{335F13FE-E095-C795-4423-731F631312ED}"/>
              </a:ext>
            </a:extLst>
          </p:cNvPr>
          <p:cNvSpPr txBox="1"/>
          <p:nvPr/>
        </p:nvSpPr>
        <p:spPr>
          <a:xfrm>
            <a:off x="760455" y="610649"/>
            <a:ext cx="895069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ea typeface="Calibri"/>
                <a:cs typeface="Calibri"/>
              </a:rPr>
              <a:t>Presentation outline:</a:t>
            </a:r>
          </a:p>
        </p:txBody>
      </p:sp>
      <p:pic>
        <p:nvPicPr>
          <p:cNvPr id="3" name="Picture 2">
            <a:extLst>
              <a:ext uri="{FF2B5EF4-FFF2-40B4-BE49-F238E27FC236}">
                <a16:creationId xmlns:a16="http://schemas.microsoft.com/office/drawing/2014/main" id="{A90FDB45-24AF-C73C-24C0-804DC60AF6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2" y="5574548"/>
            <a:ext cx="830997" cy="830997"/>
          </a:xfrm>
          <a:prstGeom prst="rect">
            <a:avLst/>
          </a:prstGeom>
        </p:spPr>
      </p:pic>
    </p:spTree>
    <p:extLst>
      <p:ext uri="{BB962C8B-B14F-4D97-AF65-F5344CB8AC3E}">
        <p14:creationId xmlns:p14="http://schemas.microsoft.com/office/powerpoint/2010/main" val="182012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4473" y="553658"/>
            <a:ext cx="10279612"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So ,in our research we apply different machine learning models on the NF-TON-IOT dataset with applying different sampling techniques.</a:t>
            </a:r>
            <a:endParaRPr lang="en-US" sz="2000" dirty="0"/>
          </a:p>
          <a:p>
            <a:pPr algn="l"/>
            <a:endParaRPr lang="en-US" dirty="0">
              <a:ea typeface="Calibri"/>
              <a:cs typeface="Calibri"/>
            </a:endParaRPr>
          </a:p>
        </p:txBody>
      </p:sp>
      <p:sp>
        <p:nvSpPr>
          <p:cNvPr id="8" name="TextBox 7">
            <a:extLst>
              <a:ext uri="{FF2B5EF4-FFF2-40B4-BE49-F238E27FC236}">
                <a16:creationId xmlns:a16="http://schemas.microsoft.com/office/drawing/2014/main" id="{0C63F8D7-CBB0-2F52-BA21-BCFDDAA90466}"/>
              </a:ext>
            </a:extLst>
          </p:cNvPr>
          <p:cNvSpPr txBox="1"/>
          <p:nvPr/>
        </p:nvSpPr>
        <p:spPr>
          <a:xfrm>
            <a:off x="1740791" y="1504017"/>
            <a:ext cx="64145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Those ML models are applied on:</a:t>
            </a:r>
          </a:p>
          <a:p>
            <a:pPr marL="285750" indent="-285750">
              <a:buFont typeface="Wingdings"/>
              <a:buChar char="§"/>
            </a:pPr>
            <a:r>
              <a:rPr lang="en-US" dirty="0">
                <a:cs typeface="Calibri"/>
              </a:rPr>
              <a:t>No over sampled data </a:t>
            </a:r>
          </a:p>
          <a:p>
            <a:pPr marL="285750" indent="-285750">
              <a:buFont typeface="Wingdings"/>
              <a:buChar char="§"/>
            </a:pPr>
            <a:r>
              <a:rPr lang="en-US" dirty="0">
                <a:cs typeface="Calibri"/>
              </a:rPr>
              <a:t>Random over sampled data </a:t>
            </a:r>
          </a:p>
          <a:p>
            <a:pPr marL="285750" indent="-285750">
              <a:buFont typeface="Wingdings"/>
              <a:buChar char="§"/>
            </a:pPr>
            <a:r>
              <a:rPr lang="en-US" dirty="0">
                <a:cs typeface="Calibri"/>
              </a:rPr>
              <a:t>SMOTE sampled data </a:t>
            </a:r>
          </a:p>
          <a:p>
            <a:pPr marL="285750" indent="-285750">
              <a:buFont typeface="Wingdings"/>
              <a:buChar char="§"/>
            </a:pPr>
            <a:r>
              <a:rPr lang="en-US" dirty="0" err="1">
                <a:cs typeface="Calibri"/>
              </a:rPr>
              <a:t>Adaysn</a:t>
            </a:r>
            <a:r>
              <a:rPr lang="en-US" dirty="0">
                <a:cs typeface="Calibri"/>
              </a:rPr>
              <a:t> sampled data </a:t>
            </a:r>
          </a:p>
        </p:txBody>
      </p:sp>
      <p:graphicFrame>
        <p:nvGraphicFramePr>
          <p:cNvPr id="9" name="Table 8">
            <a:extLst>
              <a:ext uri="{FF2B5EF4-FFF2-40B4-BE49-F238E27FC236}">
                <a16:creationId xmlns:a16="http://schemas.microsoft.com/office/drawing/2014/main" id="{AEC14CF3-7D0C-8C19-003C-29D5CFCDC5E1}"/>
              </a:ext>
            </a:extLst>
          </p:cNvPr>
          <p:cNvGraphicFramePr>
            <a:graphicFrameLocks noGrp="1"/>
          </p:cNvGraphicFramePr>
          <p:nvPr>
            <p:extLst>
              <p:ext uri="{D42A27DB-BD31-4B8C-83A1-F6EECF244321}">
                <p14:modId xmlns:p14="http://schemas.microsoft.com/office/powerpoint/2010/main" val="706426287"/>
              </p:ext>
            </p:extLst>
          </p:nvPr>
        </p:nvGraphicFramePr>
        <p:xfrm>
          <a:off x="2840182" y="4215740"/>
          <a:ext cx="6349318" cy="1987322"/>
        </p:xfrm>
        <a:graphic>
          <a:graphicData uri="http://schemas.openxmlformats.org/drawingml/2006/table">
            <a:tbl>
              <a:tblPr firstRow="1" bandRow="1">
                <a:tableStyleId>{5C22544A-7EE6-4342-B048-85BDC9FD1C3A}</a:tableStyleId>
              </a:tblPr>
              <a:tblGrid>
                <a:gridCol w="2243799">
                  <a:extLst>
                    <a:ext uri="{9D8B030D-6E8A-4147-A177-3AD203B41FA5}">
                      <a16:colId xmlns:a16="http://schemas.microsoft.com/office/drawing/2014/main" val="167174591"/>
                    </a:ext>
                  </a:extLst>
                </a:gridCol>
                <a:gridCol w="1645293">
                  <a:extLst>
                    <a:ext uri="{9D8B030D-6E8A-4147-A177-3AD203B41FA5}">
                      <a16:colId xmlns:a16="http://schemas.microsoft.com/office/drawing/2014/main" val="2589047720"/>
                    </a:ext>
                  </a:extLst>
                </a:gridCol>
                <a:gridCol w="1271968">
                  <a:extLst>
                    <a:ext uri="{9D8B030D-6E8A-4147-A177-3AD203B41FA5}">
                      <a16:colId xmlns:a16="http://schemas.microsoft.com/office/drawing/2014/main" val="1313660699"/>
                    </a:ext>
                  </a:extLst>
                </a:gridCol>
                <a:gridCol w="1188258">
                  <a:extLst>
                    <a:ext uri="{9D8B030D-6E8A-4147-A177-3AD203B41FA5}">
                      <a16:colId xmlns:a16="http://schemas.microsoft.com/office/drawing/2014/main" val="313170550"/>
                    </a:ext>
                  </a:extLst>
                </a:gridCol>
              </a:tblGrid>
              <a:tr h="454246">
                <a:tc>
                  <a:txBody>
                    <a:bodyPr/>
                    <a:lstStyle/>
                    <a:p>
                      <a:pPr algn="ctr" fontAlgn="b"/>
                      <a:r>
                        <a:rPr lang="en-US" sz="1200" dirty="0">
                          <a:effectLst/>
                        </a:rPr>
                        <a:t>binary-class classification</a:t>
                      </a:r>
                    </a:p>
                    <a:p>
                      <a:pPr lvl="0" algn="ctr">
                        <a:buNone/>
                      </a:pPr>
                      <a:r>
                        <a:rPr lang="en-US" sz="1200" b="0" i="0" u="none" strike="noStrike" noProof="0" dirty="0">
                          <a:solidFill>
                            <a:schemeClr val="bg1"/>
                          </a:solidFill>
                          <a:effectLst/>
                          <a:latin typeface="Calibri"/>
                        </a:rPr>
                        <a:t>data splitting on 25%</a:t>
                      </a:r>
                      <a:endParaRPr lang="en-US" sz="2000" dirty="0">
                        <a:solidFill>
                          <a:schemeClr val="bg1"/>
                        </a:solidFill>
                      </a:endParaRPr>
                    </a:p>
                  </a:txBody>
                  <a:tcPr marL="9525" marR="9525" marT="9525" anchor="b"/>
                </a:tc>
                <a:tc>
                  <a:txBody>
                    <a:bodyPr/>
                    <a:lstStyle/>
                    <a:p>
                      <a:pPr lvl="0" algn="ctr">
                        <a:buNone/>
                      </a:pPr>
                      <a:r>
                        <a:rPr lang="en-US" sz="1200" b="0" i="0" u="none" strike="noStrike" noProof="0" dirty="0">
                          <a:solidFill>
                            <a:schemeClr val="bg1"/>
                          </a:solidFill>
                          <a:effectLst/>
                          <a:latin typeface="Calibri"/>
                        </a:rPr>
                        <a:t>logistic regression</a:t>
                      </a:r>
                      <a:r>
                        <a:rPr lang="en-US" sz="1200" b="0" i="0" u="none" strike="noStrike" noProof="0" dirty="0">
                          <a:solidFill>
                            <a:srgbClr val="000000"/>
                          </a:solidFill>
                          <a:effectLst/>
                          <a:latin typeface="Calibri"/>
                        </a:rPr>
                        <a:t> </a:t>
                      </a:r>
                      <a:endParaRPr lang="en-US" sz="1200" dirty="0">
                        <a:effectLst/>
                        <a:latin typeface="Calibri"/>
                      </a:endParaRPr>
                    </a:p>
                  </a:txBody>
                  <a:tcPr marL="9525" marR="9525" marT="9525" anchor="b"/>
                </a:tc>
                <a:tc>
                  <a:txBody>
                    <a:bodyPr/>
                    <a:lstStyle/>
                    <a:p>
                      <a:pPr lvl="0" algn="ctr">
                        <a:buNone/>
                      </a:pPr>
                      <a:r>
                        <a:rPr lang="en-US" sz="1200" b="0" i="0" u="none" strike="noStrike" noProof="0" dirty="0">
                          <a:solidFill>
                            <a:schemeClr val="bg1"/>
                          </a:solidFill>
                          <a:effectLst/>
                          <a:latin typeface="Calibri"/>
                        </a:rPr>
                        <a:t>Random forest </a:t>
                      </a:r>
                      <a:endParaRPr lang="en-US" sz="1200" dirty="0">
                        <a:solidFill>
                          <a:schemeClr val="bg1"/>
                        </a:solidFill>
                        <a:effectLst/>
                        <a:latin typeface="Calibri"/>
                      </a:endParaRPr>
                    </a:p>
                  </a:txBody>
                  <a:tcPr marL="9525" marR="9525" marT="9525" anchor="b"/>
                </a:tc>
                <a:tc>
                  <a:txBody>
                    <a:bodyPr/>
                    <a:lstStyle/>
                    <a:p>
                      <a:pPr lvl="0" algn="ctr">
                        <a:buNone/>
                      </a:pPr>
                      <a:r>
                        <a:rPr lang="en-US" sz="1200" b="0" i="0" u="none" strike="noStrike" noProof="0" dirty="0" err="1">
                          <a:solidFill>
                            <a:schemeClr val="bg1"/>
                          </a:solidFill>
                          <a:effectLst/>
                          <a:latin typeface="Calibri"/>
                        </a:rPr>
                        <a:t>Xg</a:t>
                      </a:r>
                      <a:r>
                        <a:rPr lang="en-US" sz="1200" b="0" i="0" u="none" strike="noStrike" noProof="0" dirty="0">
                          <a:solidFill>
                            <a:schemeClr val="bg1"/>
                          </a:solidFill>
                          <a:effectLst/>
                          <a:latin typeface="Calibri"/>
                        </a:rPr>
                        <a:t>-boost </a:t>
                      </a:r>
                      <a:endParaRPr lang="en-US" sz="1200" dirty="0">
                        <a:solidFill>
                          <a:schemeClr val="bg1"/>
                        </a:solidFill>
                        <a:effectLst/>
                        <a:latin typeface="Calibri"/>
                      </a:endParaRPr>
                    </a:p>
                  </a:txBody>
                  <a:tcPr marL="9525" marR="9525" marT="9525" anchor="b"/>
                </a:tc>
                <a:extLst>
                  <a:ext uri="{0D108BD9-81ED-4DB2-BD59-A6C34878D82A}">
                    <a16:rowId xmlns:a16="http://schemas.microsoft.com/office/drawing/2014/main" val="3237133251"/>
                  </a:ext>
                </a:extLst>
              </a:tr>
              <a:tr h="383269">
                <a:tc>
                  <a:txBody>
                    <a:bodyPr/>
                    <a:lstStyle/>
                    <a:p>
                      <a:pPr algn="ctr" fontAlgn="b"/>
                      <a:r>
                        <a:rPr lang="en-US" sz="1200" dirty="0">
                          <a:effectLst/>
                        </a:rPr>
                        <a:t>No over sampled data</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rPr>
                        <a:t>0.9902</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rPr>
                        <a:t>0.9998</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latin typeface="Calibri" panose="020F0502020204030204" pitchFamily="34" charset="0"/>
                        </a:rPr>
                        <a:t>0.999</a:t>
                      </a:r>
                    </a:p>
                  </a:txBody>
                  <a:tcPr marL="9525" marR="9525" marT="9525" anchor="b"/>
                </a:tc>
                <a:extLst>
                  <a:ext uri="{0D108BD9-81ED-4DB2-BD59-A6C34878D82A}">
                    <a16:rowId xmlns:a16="http://schemas.microsoft.com/office/drawing/2014/main" val="785622696"/>
                  </a:ext>
                </a:extLst>
              </a:tr>
              <a:tr h="383269">
                <a:tc>
                  <a:txBody>
                    <a:bodyPr/>
                    <a:lstStyle/>
                    <a:p>
                      <a:pPr algn="ctr" fontAlgn="b"/>
                      <a:r>
                        <a:rPr lang="en-US" sz="1200" dirty="0">
                          <a:effectLst/>
                        </a:rPr>
                        <a:t>Random over sampled</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rPr>
                        <a:t>0.9844</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rPr>
                        <a:t>0.9999</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latin typeface="Calibri" panose="020F0502020204030204" pitchFamily="34" charset="0"/>
                        </a:rPr>
                        <a:t>0.9999</a:t>
                      </a:r>
                    </a:p>
                  </a:txBody>
                  <a:tcPr marL="9525" marR="9525" marT="9525" anchor="b"/>
                </a:tc>
                <a:extLst>
                  <a:ext uri="{0D108BD9-81ED-4DB2-BD59-A6C34878D82A}">
                    <a16:rowId xmlns:a16="http://schemas.microsoft.com/office/drawing/2014/main" val="393737078"/>
                  </a:ext>
                </a:extLst>
              </a:tr>
              <a:tr h="383269">
                <a:tc>
                  <a:txBody>
                    <a:bodyPr/>
                    <a:lstStyle/>
                    <a:p>
                      <a:pPr algn="ctr" fontAlgn="b"/>
                      <a:r>
                        <a:rPr lang="en-US" sz="1200" dirty="0">
                          <a:effectLst/>
                        </a:rPr>
                        <a:t>smote over sampled</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rPr>
                        <a:t>0.9852</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rPr>
                        <a:t>0.9999</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latin typeface="Calibri" panose="020F0502020204030204" pitchFamily="34" charset="0"/>
                        </a:rPr>
                        <a:t>1.0</a:t>
                      </a:r>
                    </a:p>
                  </a:txBody>
                  <a:tcPr marL="9525" marR="9525" marT="9525" anchor="b"/>
                </a:tc>
                <a:extLst>
                  <a:ext uri="{0D108BD9-81ED-4DB2-BD59-A6C34878D82A}">
                    <a16:rowId xmlns:a16="http://schemas.microsoft.com/office/drawing/2014/main" val="1427118972"/>
                  </a:ext>
                </a:extLst>
              </a:tr>
              <a:tr h="383269">
                <a:tc>
                  <a:txBody>
                    <a:bodyPr/>
                    <a:lstStyle/>
                    <a:p>
                      <a:pPr algn="ctr" fontAlgn="b"/>
                      <a:r>
                        <a:rPr lang="en-US" sz="1200" dirty="0">
                          <a:effectLst/>
                        </a:rPr>
                        <a:t>Adysn over sampled</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rPr>
                        <a:t>0.9999</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rPr>
                        <a:t>0.9999</a:t>
                      </a:r>
                      <a:endParaRPr lang="en-US" sz="1200" dirty="0">
                        <a:effectLst/>
                        <a:latin typeface="Calibri" panose="020F0502020204030204" pitchFamily="34" charset="0"/>
                      </a:endParaRPr>
                    </a:p>
                  </a:txBody>
                  <a:tcPr marL="9525" marR="9525" marT="9525" anchor="b"/>
                </a:tc>
                <a:tc>
                  <a:txBody>
                    <a:bodyPr/>
                    <a:lstStyle/>
                    <a:p>
                      <a:pPr algn="ctr" fontAlgn="b"/>
                      <a:r>
                        <a:rPr lang="en-US" sz="1200" dirty="0">
                          <a:effectLst/>
                        </a:rPr>
                        <a:t>0.9997</a:t>
                      </a:r>
                      <a:endParaRPr lang="en-US" sz="1200" dirty="0">
                        <a:effectLst/>
                        <a:latin typeface="Calibri" panose="020F0502020204030204" pitchFamily="34" charset="0"/>
                      </a:endParaRPr>
                    </a:p>
                  </a:txBody>
                  <a:tcPr marL="9525" marR="9525" marT="9525" anchor="b"/>
                </a:tc>
                <a:extLst>
                  <a:ext uri="{0D108BD9-81ED-4DB2-BD59-A6C34878D82A}">
                    <a16:rowId xmlns:a16="http://schemas.microsoft.com/office/drawing/2014/main" val="2379856674"/>
                  </a:ext>
                </a:extLst>
              </a:tr>
            </a:tbl>
          </a:graphicData>
        </a:graphic>
      </p:graphicFrame>
      <p:sp>
        <p:nvSpPr>
          <p:cNvPr id="7" name="TextBox 6">
            <a:extLst>
              <a:ext uri="{FF2B5EF4-FFF2-40B4-BE49-F238E27FC236}">
                <a16:creationId xmlns:a16="http://schemas.microsoft.com/office/drawing/2014/main" id="{7ED63733-AAA1-690D-FC71-9D13E312BF6A}"/>
              </a:ext>
            </a:extLst>
          </p:cNvPr>
          <p:cNvSpPr txBox="1"/>
          <p:nvPr/>
        </p:nvSpPr>
        <p:spPr>
          <a:xfrm>
            <a:off x="3033640" y="3415766"/>
            <a:ext cx="59624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The below table shows the accuracy score with splitting data into 75% train and 25% test</a:t>
            </a:r>
          </a:p>
        </p:txBody>
      </p:sp>
      <p:pic>
        <p:nvPicPr>
          <p:cNvPr id="12" name="Picture 11">
            <a:extLst>
              <a:ext uri="{FF2B5EF4-FFF2-40B4-BE49-F238E27FC236}">
                <a16:creationId xmlns:a16="http://schemas.microsoft.com/office/drawing/2014/main" id="{CCBA523C-B8A6-824B-0AC5-F9AAD6231B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075567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592514" y="579181"/>
            <a:ext cx="10276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2">
                    <a:lumMod val="50000"/>
                  </a:schemeClr>
                </a:solidFill>
                <a:ea typeface="Calibri"/>
                <a:cs typeface="Calibri"/>
              </a:rPr>
              <a:t>The table shown is the result of applying ML model at the data with K-fold cross validation</a:t>
            </a:r>
          </a:p>
          <a:p>
            <a:pPr>
              <a:spcAft>
                <a:spcPts val="500"/>
              </a:spcAft>
            </a:pPr>
            <a:endParaRPr lang="en-US" sz="2000" dirty="0">
              <a:ea typeface="Calibri"/>
              <a:cs typeface="Calibri"/>
            </a:endParaRPr>
          </a:p>
        </p:txBody>
      </p:sp>
      <p:graphicFrame>
        <p:nvGraphicFramePr>
          <p:cNvPr id="16" name="Table 15">
            <a:extLst>
              <a:ext uri="{FF2B5EF4-FFF2-40B4-BE49-F238E27FC236}">
                <a16:creationId xmlns:a16="http://schemas.microsoft.com/office/drawing/2014/main" id="{0C86148D-0F3E-478C-CFC1-18FA3033C4B9}"/>
              </a:ext>
            </a:extLst>
          </p:cNvPr>
          <p:cNvGraphicFramePr>
            <a:graphicFrameLocks noGrp="1"/>
          </p:cNvGraphicFramePr>
          <p:nvPr>
            <p:extLst>
              <p:ext uri="{D42A27DB-BD31-4B8C-83A1-F6EECF244321}">
                <p14:modId xmlns:p14="http://schemas.microsoft.com/office/powerpoint/2010/main" val="3266313410"/>
              </p:ext>
            </p:extLst>
          </p:nvPr>
        </p:nvGraphicFramePr>
        <p:xfrm>
          <a:off x="2464129" y="1068779"/>
          <a:ext cx="8075075" cy="2692140"/>
        </p:xfrm>
        <a:graphic>
          <a:graphicData uri="http://schemas.openxmlformats.org/drawingml/2006/table">
            <a:tbl>
              <a:tblPr firstRow="1" bandRow="1">
                <a:tableStyleId>{5C22544A-7EE6-4342-B048-85BDC9FD1C3A}</a:tableStyleId>
              </a:tblPr>
              <a:tblGrid>
                <a:gridCol w="3018950">
                  <a:extLst>
                    <a:ext uri="{9D8B030D-6E8A-4147-A177-3AD203B41FA5}">
                      <a16:colId xmlns:a16="http://schemas.microsoft.com/office/drawing/2014/main" val="3780522033"/>
                    </a:ext>
                  </a:extLst>
                </a:gridCol>
                <a:gridCol w="2037176">
                  <a:extLst>
                    <a:ext uri="{9D8B030D-6E8A-4147-A177-3AD203B41FA5}">
                      <a16:colId xmlns:a16="http://schemas.microsoft.com/office/drawing/2014/main" val="2091892057"/>
                    </a:ext>
                  </a:extLst>
                </a:gridCol>
                <a:gridCol w="1840823">
                  <a:extLst>
                    <a:ext uri="{9D8B030D-6E8A-4147-A177-3AD203B41FA5}">
                      <a16:colId xmlns:a16="http://schemas.microsoft.com/office/drawing/2014/main" val="1935599995"/>
                    </a:ext>
                  </a:extLst>
                </a:gridCol>
                <a:gridCol w="1178126">
                  <a:extLst>
                    <a:ext uri="{9D8B030D-6E8A-4147-A177-3AD203B41FA5}">
                      <a16:colId xmlns:a16="http://schemas.microsoft.com/office/drawing/2014/main" val="3154101731"/>
                    </a:ext>
                  </a:extLst>
                </a:gridCol>
              </a:tblGrid>
              <a:tr h="538428">
                <a:tc>
                  <a:txBody>
                    <a:bodyPr/>
                    <a:lstStyle/>
                    <a:p>
                      <a:pPr fontAlgn="b"/>
                      <a:r>
                        <a:rPr lang="en-US" sz="1100" dirty="0">
                          <a:effectLst/>
                        </a:rPr>
                        <a:t>cross validation cv=5</a:t>
                      </a:r>
                      <a:endParaRPr lang="en-US" sz="1100" dirty="0">
                        <a:effectLst/>
                        <a:latin typeface="Calibri" panose="020F0502020204030204" pitchFamily="34" charset="0"/>
                      </a:endParaRPr>
                    </a:p>
                  </a:txBody>
                  <a:tcPr marL="9525" marR="9525" marT="9525" anchor="b"/>
                </a:tc>
                <a:tc>
                  <a:txBody>
                    <a:bodyPr/>
                    <a:lstStyle/>
                    <a:p>
                      <a:pPr fontAlgn="b"/>
                      <a:r>
                        <a:rPr lang="en-US" sz="1100" dirty="0">
                          <a:effectLst/>
                        </a:rPr>
                        <a:t>logistic regression</a:t>
                      </a:r>
                      <a:endParaRPr lang="en-US" sz="1100" dirty="0">
                        <a:effectLst/>
                        <a:latin typeface="Calibri" panose="020F0502020204030204" pitchFamily="34" charset="0"/>
                      </a:endParaRPr>
                    </a:p>
                  </a:txBody>
                  <a:tcPr marL="9525" marR="9525" marT="9525" anchor="b"/>
                </a:tc>
                <a:tc>
                  <a:txBody>
                    <a:bodyPr/>
                    <a:lstStyle/>
                    <a:p>
                      <a:pPr fontAlgn="b"/>
                      <a:r>
                        <a:rPr lang="en-US" sz="1100" dirty="0">
                          <a:effectLst/>
                        </a:rPr>
                        <a:t>Random forest</a:t>
                      </a:r>
                      <a:endParaRPr lang="en-US" sz="1100" dirty="0">
                        <a:effectLst/>
                        <a:latin typeface="Calibri" panose="020F0502020204030204" pitchFamily="34" charset="0"/>
                      </a:endParaRPr>
                    </a:p>
                  </a:txBody>
                  <a:tcPr marL="9525" marR="9525" marT="9525" anchor="b"/>
                </a:tc>
                <a:tc>
                  <a:txBody>
                    <a:bodyPr/>
                    <a:lstStyle/>
                    <a:p>
                      <a:pPr fontAlgn="b"/>
                      <a:r>
                        <a:rPr lang="en-US" sz="1100" dirty="0" err="1">
                          <a:effectLst/>
                        </a:rPr>
                        <a:t>Xg</a:t>
                      </a:r>
                      <a:r>
                        <a:rPr lang="en-US" sz="1100" dirty="0">
                          <a:effectLst/>
                        </a:rPr>
                        <a:t>-boost</a:t>
                      </a:r>
                      <a:endParaRPr lang="en-US" sz="1100" dirty="0">
                        <a:effectLst/>
                        <a:latin typeface="Calibri" panose="020F0502020204030204" pitchFamily="34" charset="0"/>
                      </a:endParaRPr>
                    </a:p>
                  </a:txBody>
                  <a:tcPr marL="9525" marR="9525" marT="9525" anchor="b"/>
                </a:tc>
                <a:extLst>
                  <a:ext uri="{0D108BD9-81ED-4DB2-BD59-A6C34878D82A}">
                    <a16:rowId xmlns:a16="http://schemas.microsoft.com/office/drawing/2014/main" val="2797010749"/>
                  </a:ext>
                </a:extLst>
              </a:tr>
              <a:tr h="538428">
                <a:tc>
                  <a:txBody>
                    <a:bodyPr/>
                    <a:lstStyle/>
                    <a:p>
                      <a:pPr fontAlgn="b"/>
                      <a:r>
                        <a:rPr lang="en-US" sz="1100" dirty="0">
                          <a:effectLst/>
                        </a:rPr>
                        <a:t>No over sampled data</a:t>
                      </a:r>
                      <a:endParaRPr lang="en-US" sz="1100" dirty="0">
                        <a:effectLst/>
                        <a:latin typeface="Calibri" panose="020F0502020204030204" pitchFamily="34" charset="0"/>
                      </a:endParaRPr>
                    </a:p>
                  </a:txBody>
                  <a:tcPr marL="9525" marR="9525" marT="9525" anchor="b"/>
                </a:tc>
                <a:tc>
                  <a:txBody>
                    <a:bodyPr/>
                    <a:lstStyle/>
                    <a:p>
                      <a:pPr algn="r" fontAlgn="b"/>
                      <a:r>
                        <a:rPr lang="en-US" sz="1100" dirty="0">
                          <a:effectLst/>
                          <a:latin typeface="Calibri" panose="020F0502020204030204" pitchFamily="34" charset="0"/>
                        </a:rPr>
                        <a:t>0.99910</a:t>
                      </a:r>
                    </a:p>
                  </a:txBody>
                  <a:tcPr marL="9525" marR="9525" marT="9525" anchor="b"/>
                </a:tc>
                <a:tc>
                  <a:txBody>
                    <a:bodyPr/>
                    <a:lstStyle/>
                    <a:p>
                      <a:pPr algn="r" fontAlgn="b"/>
                      <a:r>
                        <a:rPr lang="en-US" sz="1100" dirty="0">
                          <a:effectLst/>
                          <a:latin typeface="Calibri" panose="020F0502020204030204" pitchFamily="34" charset="0"/>
                        </a:rPr>
                        <a:t>0.9998</a:t>
                      </a:r>
                    </a:p>
                  </a:txBody>
                  <a:tcPr marL="9525" marR="9525" marT="9525" anchor="b"/>
                </a:tc>
                <a:tc>
                  <a:txBody>
                    <a:bodyPr/>
                    <a:lstStyle/>
                    <a:p>
                      <a:pPr algn="r" fontAlgn="b"/>
                      <a:r>
                        <a:rPr lang="en-US" sz="1100" dirty="0">
                          <a:effectLst/>
                          <a:latin typeface="Calibri" panose="020F0502020204030204" pitchFamily="34" charset="0"/>
                        </a:rPr>
                        <a:t>0.99997</a:t>
                      </a:r>
                    </a:p>
                  </a:txBody>
                  <a:tcPr marL="9525" marR="9525" marT="9525" anchor="b"/>
                </a:tc>
                <a:extLst>
                  <a:ext uri="{0D108BD9-81ED-4DB2-BD59-A6C34878D82A}">
                    <a16:rowId xmlns:a16="http://schemas.microsoft.com/office/drawing/2014/main" val="1937481211"/>
                  </a:ext>
                </a:extLst>
              </a:tr>
              <a:tr h="538428">
                <a:tc>
                  <a:txBody>
                    <a:bodyPr/>
                    <a:lstStyle/>
                    <a:p>
                      <a:pPr fontAlgn="b"/>
                      <a:r>
                        <a:rPr lang="en-US" sz="1100" dirty="0">
                          <a:effectLst/>
                        </a:rPr>
                        <a:t>Random over sampled</a:t>
                      </a:r>
                      <a:endParaRPr lang="en-US" sz="1100" dirty="0">
                        <a:effectLst/>
                        <a:latin typeface="Calibri" panose="020F0502020204030204" pitchFamily="34" charset="0"/>
                      </a:endParaRPr>
                    </a:p>
                  </a:txBody>
                  <a:tcPr marL="9525" marR="9525" marT="9525" anchor="b"/>
                </a:tc>
                <a:tc>
                  <a:txBody>
                    <a:bodyPr/>
                    <a:lstStyle/>
                    <a:p>
                      <a:pPr algn="r" fontAlgn="b"/>
                      <a:r>
                        <a:rPr lang="en-US" sz="1100" dirty="0">
                          <a:effectLst/>
                        </a:rPr>
                        <a:t>0.985</a:t>
                      </a:r>
                      <a:endParaRPr lang="en-US" sz="1100" dirty="0">
                        <a:effectLst/>
                        <a:latin typeface="Calibri" panose="020F0502020204030204" pitchFamily="34" charset="0"/>
                      </a:endParaRPr>
                    </a:p>
                  </a:txBody>
                  <a:tcPr marL="9525" marR="9525" marT="9525" anchor="b"/>
                </a:tc>
                <a:tc>
                  <a:txBody>
                    <a:bodyPr/>
                    <a:lstStyle/>
                    <a:p>
                      <a:pPr algn="r" fontAlgn="b"/>
                      <a:r>
                        <a:rPr lang="en-US" sz="1100" dirty="0">
                          <a:effectLst/>
                        </a:rPr>
                        <a:t>1</a:t>
                      </a:r>
                      <a:endParaRPr lang="en-US" sz="1100" dirty="0">
                        <a:effectLst/>
                        <a:latin typeface="Calibri" panose="020F0502020204030204" pitchFamily="34" charset="0"/>
                      </a:endParaRPr>
                    </a:p>
                  </a:txBody>
                  <a:tcPr marL="9525" marR="9525" marT="9525" anchor="b"/>
                </a:tc>
                <a:tc>
                  <a:txBody>
                    <a:bodyPr/>
                    <a:lstStyle/>
                    <a:p>
                      <a:pPr algn="r" fontAlgn="b"/>
                      <a:r>
                        <a:rPr lang="en-US" sz="1100" dirty="0">
                          <a:effectLst/>
                        </a:rPr>
                        <a:t>1</a:t>
                      </a:r>
                      <a:endParaRPr lang="en-US" sz="1100" dirty="0">
                        <a:effectLst/>
                        <a:latin typeface="Calibri" panose="020F0502020204030204" pitchFamily="34" charset="0"/>
                      </a:endParaRPr>
                    </a:p>
                  </a:txBody>
                  <a:tcPr marL="9525" marR="9525" marT="9525" anchor="b"/>
                </a:tc>
                <a:extLst>
                  <a:ext uri="{0D108BD9-81ED-4DB2-BD59-A6C34878D82A}">
                    <a16:rowId xmlns:a16="http://schemas.microsoft.com/office/drawing/2014/main" val="338800047"/>
                  </a:ext>
                </a:extLst>
              </a:tr>
              <a:tr h="538428">
                <a:tc>
                  <a:txBody>
                    <a:bodyPr/>
                    <a:lstStyle/>
                    <a:p>
                      <a:pPr fontAlgn="b"/>
                      <a:r>
                        <a:rPr lang="en-US" sz="1100" dirty="0">
                          <a:effectLst/>
                        </a:rPr>
                        <a:t>smote over sampled</a:t>
                      </a:r>
                      <a:endParaRPr lang="en-US" sz="1100" dirty="0">
                        <a:effectLst/>
                        <a:latin typeface="Calibri" panose="020F0502020204030204" pitchFamily="34" charset="0"/>
                      </a:endParaRPr>
                    </a:p>
                  </a:txBody>
                  <a:tcPr marL="9525" marR="9525" marT="9525" anchor="b"/>
                </a:tc>
                <a:tc>
                  <a:txBody>
                    <a:bodyPr/>
                    <a:lstStyle/>
                    <a:p>
                      <a:pPr algn="r" fontAlgn="b"/>
                      <a:r>
                        <a:rPr lang="en-US" sz="1100" dirty="0">
                          <a:effectLst/>
                        </a:rPr>
                        <a:t>0.9955</a:t>
                      </a:r>
                      <a:endParaRPr lang="en-US" sz="1100" dirty="0">
                        <a:effectLst/>
                        <a:latin typeface="Calibri" panose="020F0502020204030204" pitchFamily="34" charset="0"/>
                      </a:endParaRPr>
                    </a:p>
                  </a:txBody>
                  <a:tcPr marL="9525" marR="9525" marT="9525" anchor="b"/>
                </a:tc>
                <a:tc>
                  <a:txBody>
                    <a:bodyPr/>
                    <a:lstStyle/>
                    <a:p>
                      <a:pPr algn="r" fontAlgn="b"/>
                      <a:r>
                        <a:rPr lang="en-US" sz="1100" dirty="0">
                          <a:effectLst/>
                        </a:rPr>
                        <a:t>0.999</a:t>
                      </a:r>
                      <a:endParaRPr lang="en-US" sz="1100" dirty="0">
                        <a:effectLst/>
                        <a:latin typeface="Calibri" panose="020F0502020204030204" pitchFamily="34" charset="0"/>
                      </a:endParaRPr>
                    </a:p>
                  </a:txBody>
                  <a:tcPr marL="9525" marR="9525" marT="9525" anchor="b"/>
                </a:tc>
                <a:tc>
                  <a:txBody>
                    <a:bodyPr/>
                    <a:lstStyle/>
                    <a:p>
                      <a:pPr algn="r" fontAlgn="b"/>
                      <a:r>
                        <a:rPr lang="en-US" sz="1100" dirty="0">
                          <a:effectLst/>
                        </a:rPr>
                        <a:t>0.999</a:t>
                      </a:r>
                      <a:endParaRPr lang="en-US" sz="1100" dirty="0">
                        <a:effectLst/>
                        <a:latin typeface="Calibri" panose="020F0502020204030204" pitchFamily="34" charset="0"/>
                      </a:endParaRPr>
                    </a:p>
                  </a:txBody>
                  <a:tcPr marL="9525" marR="9525" marT="9525" anchor="b"/>
                </a:tc>
                <a:extLst>
                  <a:ext uri="{0D108BD9-81ED-4DB2-BD59-A6C34878D82A}">
                    <a16:rowId xmlns:a16="http://schemas.microsoft.com/office/drawing/2014/main" val="3919917511"/>
                  </a:ext>
                </a:extLst>
              </a:tr>
              <a:tr h="538428">
                <a:tc>
                  <a:txBody>
                    <a:bodyPr/>
                    <a:lstStyle/>
                    <a:p>
                      <a:pPr fontAlgn="b"/>
                      <a:r>
                        <a:rPr lang="en-US" sz="1100" dirty="0">
                          <a:effectLst/>
                        </a:rPr>
                        <a:t>Adysn over sampled</a:t>
                      </a:r>
                      <a:endParaRPr lang="en-US" sz="1100" dirty="0">
                        <a:effectLst/>
                        <a:latin typeface="Calibri" panose="020F0502020204030204" pitchFamily="34" charset="0"/>
                      </a:endParaRPr>
                    </a:p>
                  </a:txBody>
                  <a:tcPr marL="9525" marR="9525" marT="9525" anchor="b"/>
                </a:tc>
                <a:tc>
                  <a:txBody>
                    <a:bodyPr/>
                    <a:lstStyle/>
                    <a:p>
                      <a:pPr algn="r" fontAlgn="b"/>
                      <a:r>
                        <a:rPr lang="en-US" sz="1100" dirty="0">
                          <a:effectLst/>
                          <a:latin typeface="Calibri" panose="020F0502020204030204" pitchFamily="34" charset="0"/>
                        </a:rPr>
                        <a:t>1.0</a:t>
                      </a:r>
                    </a:p>
                  </a:txBody>
                  <a:tcPr marL="9525" marR="9525" marT="9525" anchor="b"/>
                </a:tc>
                <a:tc>
                  <a:txBody>
                    <a:bodyPr/>
                    <a:lstStyle/>
                    <a:p>
                      <a:pPr algn="r" fontAlgn="b"/>
                      <a:r>
                        <a:rPr lang="en-US" sz="1100" dirty="0">
                          <a:effectLst/>
                          <a:latin typeface="Calibri" panose="020F0502020204030204" pitchFamily="34" charset="0"/>
                        </a:rPr>
                        <a:t>1.0</a:t>
                      </a:r>
                    </a:p>
                  </a:txBody>
                  <a:tcPr marL="9525" marR="9525" marT="9525" anchor="b"/>
                </a:tc>
                <a:tc>
                  <a:txBody>
                    <a:bodyPr/>
                    <a:lstStyle/>
                    <a:p>
                      <a:pPr algn="r" fontAlgn="b"/>
                      <a:r>
                        <a:rPr lang="en-US" sz="1100" dirty="0">
                          <a:effectLst/>
                          <a:latin typeface="Calibri" panose="020F0502020204030204" pitchFamily="34" charset="0"/>
                        </a:rPr>
                        <a:t>0.999</a:t>
                      </a:r>
                    </a:p>
                  </a:txBody>
                  <a:tcPr marL="9525" marR="9525" marT="9525" anchor="b"/>
                </a:tc>
                <a:extLst>
                  <a:ext uri="{0D108BD9-81ED-4DB2-BD59-A6C34878D82A}">
                    <a16:rowId xmlns:a16="http://schemas.microsoft.com/office/drawing/2014/main" val="1011885208"/>
                  </a:ext>
                </a:extLst>
              </a:tr>
            </a:tbl>
          </a:graphicData>
        </a:graphic>
      </p:graphicFrame>
      <p:sp>
        <p:nvSpPr>
          <p:cNvPr id="17" name="TextBox 16">
            <a:extLst>
              <a:ext uri="{FF2B5EF4-FFF2-40B4-BE49-F238E27FC236}">
                <a16:creationId xmlns:a16="http://schemas.microsoft.com/office/drawing/2014/main" id="{29F080C2-B171-E07B-6D2A-909DBAE19A06}"/>
              </a:ext>
            </a:extLst>
          </p:cNvPr>
          <p:cNvSpPr txBox="1"/>
          <p:nvPr/>
        </p:nvSpPr>
        <p:spPr>
          <a:xfrm>
            <a:off x="2226623" y="4168733"/>
            <a:ext cx="82553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sp>
        <p:nvSpPr>
          <p:cNvPr id="7" name="TextBox 6">
            <a:extLst>
              <a:ext uri="{FF2B5EF4-FFF2-40B4-BE49-F238E27FC236}">
                <a16:creationId xmlns:a16="http://schemas.microsoft.com/office/drawing/2014/main" id="{AB1C6A2B-AC1C-1E0A-8CB1-5DD3DA4630E5}"/>
              </a:ext>
            </a:extLst>
          </p:cNvPr>
          <p:cNvSpPr txBox="1"/>
          <p:nvPr/>
        </p:nvSpPr>
        <p:spPr>
          <a:xfrm>
            <a:off x="1803565" y="4257799"/>
            <a:ext cx="9957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results are improves very well on applying over sampling techniques to give 100% precision and recall in the binary classification.</a:t>
            </a:r>
            <a:endParaRPr lang="en-US" dirty="0"/>
          </a:p>
        </p:txBody>
      </p:sp>
      <p:sp>
        <p:nvSpPr>
          <p:cNvPr id="8" name="TextBox 7">
            <a:extLst>
              <a:ext uri="{FF2B5EF4-FFF2-40B4-BE49-F238E27FC236}">
                <a16:creationId xmlns:a16="http://schemas.microsoft.com/office/drawing/2014/main" id="{F3B422A7-6245-CF64-9557-DBDC82EA772E}"/>
              </a:ext>
            </a:extLst>
          </p:cNvPr>
          <p:cNvSpPr txBox="1"/>
          <p:nvPr/>
        </p:nvSpPr>
        <p:spPr>
          <a:xfrm>
            <a:off x="1818409" y="5242461"/>
            <a:ext cx="99455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As we tested the data with k-fold validation (cv=5) and the data accuracies are slightly improved.</a:t>
            </a:r>
          </a:p>
        </p:txBody>
      </p:sp>
      <p:pic>
        <p:nvPicPr>
          <p:cNvPr id="10" name="Picture 9">
            <a:extLst>
              <a:ext uri="{FF2B5EF4-FFF2-40B4-BE49-F238E27FC236}">
                <a16:creationId xmlns:a16="http://schemas.microsoft.com/office/drawing/2014/main" id="{F767001F-D3F8-86AC-A347-C6527A151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017817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17" name="TextBox 16">
            <a:extLst>
              <a:ext uri="{FF2B5EF4-FFF2-40B4-BE49-F238E27FC236}">
                <a16:creationId xmlns:a16="http://schemas.microsoft.com/office/drawing/2014/main" id="{29F080C2-B171-E07B-6D2A-909DBAE19A06}"/>
              </a:ext>
            </a:extLst>
          </p:cNvPr>
          <p:cNvSpPr txBox="1"/>
          <p:nvPr/>
        </p:nvSpPr>
        <p:spPr>
          <a:xfrm>
            <a:off x="2226623" y="4168733"/>
            <a:ext cx="82553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sp>
        <p:nvSpPr>
          <p:cNvPr id="3" name="TextBox 2">
            <a:extLst>
              <a:ext uri="{FF2B5EF4-FFF2-40B4-BE49-F238E27FC236}">
                <a16:creationId xmlns:a16="http://schemas.microsoft.com/office/drawing/2014/main" id="{CC17BB61-17C4-C5E5-7DF5-069B70C5B00F}"/>
              </a:ext>
            </a:extLst>
          </p:cNvPr>
          <p:cNvSpPr txBox="1"/>
          <p:nvPr/>
        </p:nvSpPr>
        <p:spPr>
          <a:xfrm>
            <a:off x="1739239" y="526967"/>
            <a:ext cx="98342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It's shown that </a:t>
            </a:r>
            <a:r>
              <a:rPr lang="en-US" dirty="0">
                <a:ea typeface="Calibri"/>
                <a:cs typeface="Calibri"/>
              </a:rPr>
              <a:t>the recent research we made at original NF-TON-IOT (no over sampled data)  are slightly performed than original data at (25-75%)splitting and this due to a stage on data pre-processing. we didn't drop IP address and consider it as unique address as it's not unique and repeated , so we split it as to be numeric and not categorical. And this improve ML results at NO over sampled data</a:t>
            </a:r>
          </a:p>
        </p:txBody>
      </p:sp>
      <p:sp>
        <p:nvSpPr>
          <p:cNvPr id="9" name="TextBox 8">
            <a:extLst>
              <a:ext uri="{FF2B5EF4-FFF2-40B4-BE49-F238E27FC236}">
                <a16:creationId xmlns:a16="http://schemas.microsoft.com/office/drawing/2014/main" id="{D64218DB-25F0-0F41-7150-A346EB3E22DB}"/>
              </a:ext>
            </a:extLst>
          </p:cNvPr>
          <p:cNvSpPr txBox="1"/>
          <p:nvPr/>
        </p:nvSpPr>
        <p:spPr>
          <a:xfrm>
            <a:off x="1739239" y="1705952"/>
            <a:ext cx="84116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And this proved by importance features we made in binary-class classification for a Random Forest model.</a:t>
            </a:r>
            <a:endParaRPr lang="en-US" dirty="0"/>
          </a:p>
        </p:txBody>
      </p:sp>
      <p:pic>
        <p:nvPicPr>
          <p:cNvPr id="10" name="Picture 9" descr="A screenshot of a computer&#10;&#10;Description automatically generated">
            <a:extLst>
              <a:ext uri="{FF2B5EF4-FFF2-40B4-BE49-F238E27FC236}">
                <a16:creationId xmlns:a16="http://schemas.microsoft.com/office/drawing/2014/main" id="{16251220-4B5A-0101-A57A-9D3E2423991F}"/>
              </a:ext>
            </a:extLst>
          </p:cNvPr>
          <p:cNvPicPr>
            <a:picLocks noChangeAspect="1"/>
          </p:cNvPicPr>
          <p:nvPr/>
        </p:nvPicPr>
        <p:blipFill rotWithShape="1">
          <a:blip r:embed="rId3"/>
          <a:srcRect l="3480" t="39024" r="46899" b="9818"/>
          <a:stretch/>
        </p:blipFill>
        <p:spPr>
          <a:xfrm>
            <a:off x="2408713" y="2419970"/>
            <a:ext cx="7561612" cy="4331841"/>
          </a:xfrm>
          <a:prstGeom prst="rect">
            <a:avLst/>
          </a:prstGeom>
        </p:spPr>
      </p:pic>
      <p:pic>
        <p:nvPicPr>
          <p:cNvPr id="8" name="Picture 7">
            <a:extLst>
              <a:ext uri="{FF2B5EF4-FFF2-40B4-BE49-F238E27FC236}">
                <a16:creationId xmlns:a16="http://schemas.microsoft.com/office/drawing/2014/main" id="{6AA937B5-E0CD-D990-17F6-1663012EB9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814681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702059" y="2954776"/>
            <a:ext cx="83613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solidFill>
                  <a:schemeClr val="bg1"/>
                </a:solidFill>
                <a:latin typeface="Calibri"/>
                <a:ea typeface="Calibri"/>
                <a:cs typeface="Calibri"/>
              </a:rPr>
              <a:t>multi-Class Classification</a:t>
            </a:r>
          </a:p>
          <a:p>
            <a:pPr algn="l"/>
            <a:endParaRPr lang="en-US">
              <a:ea typeface="Calibri"/>
              <a:cs typeface="Calibri"/>
            </a:endParaRPr>
          </a:p>
        </p:txBody>
      </p:sp>
    </p:spTree>
    <p:extLst>
      <p:ext uri="{BB962C8B-B14F-4D97-AF65-F5344CB8AC3E}">
        <p14:creationId xmlns:p14="http://schemas.microsoft.com/office/powerpoint/2010/main" val="2812677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Dropping normal traffic</a:t>
            </a:r>
            <a:r>
              <a:rPr lang="en-US" sz="2000" dirty="0">
                <a:ea typeface="+mn-lt"/>
                <a:cs typeface="+mn-lt"/>
              </a:rPr>
              <a:t> In the case of multi-class classification, the normal traffic is dropped from both the train and test datasets. This is implemented to let the model focus more on classifying the attack type without confusing it with a normal sample. This is done under the assumption of having two-stage NIDS which will first identify an attack then identify its type. The distribution of the dataset samples after dropping normal traffic .</a:t>
            </a:r>
            <a:endParaRPr lang="en-US" sz="2000" dirty="0"/>
          </a:p>
          <a:p>
            <a:pPr algn="l"/>
            <a:endParaRPr lang="en-US" dirty="0">
              <a:ea typeface="Calibri"/>
              <a:cs typeface="Calibri"/>
            </a:endParaRPr>
          </a:p>
        </p:txBody>
      </p:sp>
      <p:sp>
        <p:nvSpPr>
          <p:cNvPr id="8" name="TextBox 7">
            <a:extLst>
              <a:ext uri="{FF2B5EF4-FFF2-40B4-BE49-F238E27FC236}">
                <a16:creationId xmlns:a16="http://schemas.microsoft.com/office/drawing/2014/main" id="{0C63F8D7-CBB0-2F52-BA21-BCFDDAA90466}"/>
              </a:ext>
            </a:extLst>
          </p:cNvPr>
          <p:cNvSpPr txBox="1"/>
          <p:nvPr/>
        </p:nvSpPr>
        <p:spPr>
          <a:xfrm>
            <a:off x="1744102" y="2731153"/>
            <a:ext cx="64145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Thus ML models are applied on: </a:t>
            </a:r>
          </a:p>
          <a:p>
            <a:pPr marL="285750" indent="-285750">
              <a:buFont typeface="Wingdings"/>
              <a:buChar char="§"/>
            </a:pPr>
            <a:r>
              <a:rPr lang="en-US" dirty="0">
                <a:cs typeface="Calibri"/>
              </a:rPr>
              <a:t>No over sampled data </a:t>
            </a:r>
          </a:p>
          <a:p>
            <a:pPr marL="285750" indent="-285750">
              <a:buFont typeface="Wingdings"/>
              <a:buChar char="§"/>
            </a:pPr>
            <a:r>
              <a:rPr lang="en-US" dirty="0">
                <a:cs typeface="Calibri"/>
              </a:rPr>
              <a:t>Random over sampled data </a:t>
            </a:r>
          </a:p>
          <a:p>
            <a:pPr marL="285750" indent="-285750">
              <a:buFont typeface="Wingdings"/>
              <a:buChar char="§"/>
            </a:pPr>
            <a:r>
              <a:rPr lang="en-US" dirty="0">
                <a:cs typeface="Calibri"/>
              </a:rPr>
              <a:t>SMOTE sampled data </a:t>
            </a:r>
          </a:p>
          <a:p>
            <a:pPr marL="285750" indent="-285750">
              <a:buFont typeface="Wingdings"/>
              <a:buChar char="§"/>
            </a:pPr>
            <a:r>
              <a:rPr lang="en-US" dirty="0">
                <a:cs typeface="Calibri"/>
              </a:rPr>
              <a:t>ADAYSN sampled data </a:t>
            </a:r>
          </a:p>
        </p:txBody>
      </p:sp>
      <p:sp>
        <p:nvSpPr>
          <p:cNvPr id="7" name="TextBox 6">
            <a:extLst>
              <a:ext uri="{FF2B5EF4-FFF2-40B4-BE49-F238E27FC236}">
                <a16:creationId xmlns:a16="http://schemas.microsoft.com/office/drawing/2014/main" id="{5082A832-7308-6716-B8B8-EAEFA1A4896B}"/>
              </a:ext>
            </a:extLst>
          </p:cNvPr>
          <p:cNvSpPr txBox="1"/>
          <p:nvPr/>
        </p:nvSpPr>
        <p:spPr>
          <a:xfrm>
            <a:off x="1966851" y="4477986"/>
            <a:ext cx="9426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Also PCA technique is applied to SMOTE and ADAYSN data to view different accuracies comparison </a:t>
            </a:r>
            <a:endParaRPr lang="en-US" dirty="0"/>
          </a:p>
        </p:txBody>
      </p:sp>
      <p:pic>
        <p:nvPicPr>
          <p:cNvPr id="9" name="Picture 8">
            <a:extLst>
              <a:ext uri="{FF2B5EF4-FFF2-40B4-BE49-F238E27FC236}">
                <a16:creationId xmlns:a16="http://schemas.microsoft.com/office/drawing/2014/main" id="{72376C27-21BB-8211-6B97-64ED349A9A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233297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At logistic regression algorithm with NO oversampled data </a:t>
            </a:r>
            <a:r>
              <a:rPr lang="en-US" sz="2400" dirty="0">
                <a:solidFill>
                  <a:schemeClr val="accent1">
                    <a:lumMod val="50000"/>
                  </a:schemeClr>
                </a:solidFill>
                <a:ea typeface="+mn-lt"/>
                <a:cs typeface="+mn-lt"/>
              </a:rPr>
              <a:t>the percentage of classes are  59% </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426526" y="596487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Logistic regression with NO over sampler</a:t>
            </a:r>
            <a:endParaRPr lang="en-US" dirty="0"/>
          </a:p>
        </p:txBody>
      </p:sp>
      <p:sp>
        <p:nvSpPr>
          <p:cNvPr id="12" name="TextBox 11">
            <a:extLst>
              <a:ext uri="{FF2B5EF4-FFF2-40B4-BE49-F238E27FC236}">
                <a16:creationId xmlns:a16="http://schemas.microsoft.com/office/drawing/2014/main" id="{AA786CE3-A5DA-9745-2D8D-2DB2BCE6EEDF}"/>
              </a:ext>
            </a:extLst>
          </p:cNvPr>
          <p:cNvSpPr txBox="1"/>
          <p:nvPr/>
        </p:nvSpPr>
        <p:spPr>
          <a:xfrm>
            <a:off x="2572987" y="49480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cs typeface="Calibri"/>
              </a:rPr>
              <a:t>No-over-sampler</a:t>
            </a:r>
            <a:endParaRPr lang="en-US" sz="3200" b="1" dirty="0" err="1">
              <a:solidFill>
                <a:schemeClr val="accent1">
                  <a:lumMod val="50000"/>
                </a:schemeClr>
              </a:solidFill>
            </a:endParaRPr>
          </a:p>
        </p:txBody>
      </p:sp>
      <p:pic>
        <p:nvPicPr>
          <p:cNvPr id="7" name="Picture 6">
            <a:extLst>
              <a:ext uri="{FF2B5EF4-FFF2-40B4-BE49-F238E27FC236}">
                <a16:creationId xmlns:a16="http://schemas.microsoft.com/office/drawing/2014/main" id="{08D6F7A4-5D6E-FF33-7582-14C11BA81D70}"/>
              </a:ext>
            </a:extLst>
          </p:cNvPr>
          <p:cNvPicPr>
            <a:picLocks noChangeAspect="1"/>
          </p:cNvPicPr>
          <p:nvPr/>
        </p:nvPicPr>
        <p:blipFill>
          <a:blip r:embed="rId3"/>
          <a:stretch>
            <a:fillRect/>
          </a:stretch>
        </p:blipFill>
        <p:spPr>
          <a:xfrm>
            <a:off x="2250374" y="1624549"/>
            <a:ext cx="7334991" cy="4014641"/>
          </a:xfrm>
          <a:prstGeom prst="rect">
            <a:avLst/>
          </a:prstGeom>
        </p:spPr>
      </p:pic>
      <p:pic>
        <p:nvPicPr>
          <p:cNvPr id="8" name="Picture 7">
            <a:extLst>
              <a:ext uri="{FF2B5EF4-FFF2-40B4-BE49-F238E27FC236}">
                <a16:creationId xmlns:a16="http://schemas.microsoft.com/office/drawing/2014/main" id="{B045830B-6A4D-D578-AAA1-10681BB7C0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566758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At Random-Forest algorithm with NO oversampled data </a:t>
            </a:r>
            <a:r>
              <a:rPr lang="en-US" sz="2400" dirty="0">
                <a:solidFill>
                  <a:schemeClr val="accent1">
                    <a:lumMod val="50000"/>
                  </a:schemeClr>
                </a:solidFill>
                <a:ea typeface="+mn-lt"/>
                <a:cs typeface="+mn-lt"/>
              </a:rPr>
              <a:t>the percentage of classes are  40% accuracy</a:t>
            </a:r>
            <a:endParaRPr lang="en-US" sz="2400" dirty="0" err="1">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426526" y="596487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Random Forest with NO over sampler</a:t>
            </a:r>
            <a:endParaRPr lang="en-US" dirty="0"/>
          </a:p>
        </p:txBody>
      </p:sp>
      <p:sp>
        <p:nvSpPr>
          <p:cNvPr id="12" name="TextBox 11">
            <a:extLst>
              <a:ext uri="{FF2B5EF4-FFF2-40B4-BE49-F238E27FC236}">
                <a16:creationId xmlns:a16="http://schemas.microsoft.com/office/drawing/2014/main" id="{AA786CE3-A5DA-9745-2D8D-2DB2BCE6EEDF}"/>
              </a:ext>
            </a:extLst>
          </p:cNvPr>
          <p:cNvSpPr txBox="1"/>
          <p:nvPr/>
        </p:nvSpPr>
        <p:spPr>
          <a:xfrm>
            <a:off x="2572987" y="49480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cs typeface="Calibri"/>
              </a:rPr>
              <a:t>No-over-sampler</a:t>
            </a:r>
            <a:endParaRPr lang="en-US" sz="3200" b="1" dirty="0" err="1">
              <a:solidFill>
                <a:schemeClr val="accent1">
                  <a:lumMod val="50000"/>
                </a:schemeClr>
              </a:solidFill>
            </a:endParaRPr>
          </a:p>
        </p:txBody>
      </p:sp>
      <p:pic>
        <p:nvPicPr>
          <p:cNvPr id="8" name="Picture 7" descr="A table of numbers with black text&#10;&#10;Description automatically generated">
            <a:extLst>
              <a:ext uri="{FF2B5EF4-FFF2-40B4-BE49-F238E27FC236}">
                <a16:creationId xmlns:a16="http://schemas.microsoft.com/office/drawing/2014/main" id="{8E78C2AD-A96D-7F35-4D40-55DED17C84D4}"/>
              </a:ext>
            </a:extLst>
          </p:cNvPr>
          <p:cNvPicPr>
            <a:picLocks noChangeAspect="1"/>
          </p:cNvPicPr>
          <p:nvPr/>
        </p:nvPicPr>
        <p:blipFill>
          <a:blip r:embed="rId3"/>
          <a:stretch>
            <a:fillRect/>
          </a:stretch>
        </p:blipFill>
        <p:spPr>
          <a:xfrm>
            <a:off x="2507673" y="1575032"/>
            <a:ext cx="7008420" cy="4074090"/>
          </a:xfrm>
          <a:prstGeom prst="rect">
            <a:avLst/>
          </a:prstGeom>
        </p:spPr>
      </p:pic>
      <p:pic>
        <p:nvPicPr>
          <p:cNvPr id="7" name="Picture 6">
            <a:extLst>
              <a:ext uri="{FF2B5EF4-FFF2-40B4-BE49-F238E27FC236}">
                <a16:creationId xmlns:a16="http://schemas.microsoft.com/office/drawing/2014/main" id="{18FB9FDF-5CDF-FEC8-16FC-4B7F68C197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259618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Gradient-boost with NO oversampled data </a:t>
            </a:r>
            <a:r>
              <a:rPr lang="en-US" sz="2400" dirty="0">
                <a:solidFill>
                  <a:schemeClr val="accent1">
                    <a:lumMod val="50000"/>
                  </a:schemeClr>
                </a:solidFill>
                <a:ea typeface="+mn-lt"/>
                <a:cs typeface="+mn-lt"/>
              </a:rPr>
              <a:t>the percentage of classes are   accuracy 63%</a:t>
            </a:r>
            <a:endParaRPr lang="en-US" sz="2400" dirty="0" err="1">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426526" y="596487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Gradient Boost with NO over sampler</a:t>
            </a:r>
            <a:endParaRPr lang="en-US" dirty="0"/>
          </a:p>
        </p:txBody>
      </p:sp>
      <p:sp>
        <p:nvSpPr>
          <p:cNvPr id="12" name="TextBox 11">
            <a:extLst>
              <a:ext uri="{FF2B5EF4-FFF2-40B4-BE49-F238E27FC236}">
                <a16:creationId xmlns:a16="http://schemas.microsoft.com/office/drawing/2014/main" id="{AA786CE3-A5DA-9745-2D8D-2DB2BCE6EEDF}"/>
              </a:ext>
            </a:extLst>
          </p:cNvPr>
          <p:cNvSpPr txBox="1"/>
          <p:nvPr/>
        </p:nvSpPr>
        <p:spPr>
          <a:xfrm>
            <a:off x="2572987" y="49480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cs typeface="Calibri"/>
              </a:rPr>
              <a:t>No-over-sampler</a:t>
            </a:r>
            <a:endParaRPr lang="en-US" sz="3200" b="1" dirty="0" err="1">
              <a:solidFill>
                <a:schemeClr val="accent1">
                  <a:lumMod val="50000"/>
                </a:schemeClr>
              </a:solidFill>
            </a:endParaRPr>
          </a:p>
        </p:txBody>
      </p:sp>
      <p:pic>
        <p:nvPicPr>
          <p:cNvPr id="7" name="Picture 6" descr="A table of numbers with numbers&#10;&#10;Description automatically generated">
            <a:extLst>
              <a:ext uri="{FF2B5EF4-FFF2-40B4-BE49-F238E27FC236}">
                <a16:creationId xmlns:a16="http://schemas.microsoft.com/office/drawing/2014/main" id="{4CD77375-A2CA-BE5D-2202-045A008BD92C}"/>
              </a:ext>
            </a:extLst>
          </p:cNvPr>
          <p:cNvPicPr>
            <a:picLocks noChangeAspect="1"/>
          </p:cNvPicPr>
          <p:nvPr/>
        </p:nvPicPr>
        <p:blipFill>
          <a:blip r:embed="rId3"/>
          <a:stretch>
            <a:fillRect/>
          </a:stretch>
        </p:blipFill>
        <p:spPr>
          <a:xfrm>
            <a:off x="2547258" y="1623727"/>
            <a:ext cx="6919355" cy="3917325"/>
          </a:xfrm>
          <a:prstGeom prst="rect">
            <a:avLst/>
          </a:prstGeom>
        </p:spPr>
      </p:pic>
      <p:pic>
        <p:nvPicPr>
          <p:cNvPr id="8" name="Picture 7">
            <a:extLst>
              <a:ext uri="{FF2B5EF4-FFF2-40B4-BE49-F238E27FC236}">
                <a16:creationId xmlns:a16="http://schemas.microsoft.com/office/drawing/2014/main" id="{26094EE4-35F7-412A-8205-0A559E8DE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571554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Logistic regression with SMOTE oversampled data </a:t>
            </a:r>
            <a:r>
              <a:rPr lang="en-US" sz="2400" dirty="0">
                <a:solidFill>
                  <a:schemeClr val="accent1">
                    <a:lumMod val="50000"/>
                  </a:schemeClr>
                </a:solidFill>
                <a:ea typeface="+mn-lt"/>
                <a:cs typeface="+mn-lt"/>
              </a:rPr>
              <a:t>the percentage of classes are   accuracy 41%</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426526" y="596487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Logistic regression SMOTE over sampler</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cs typeface="Calibri"/>
              </a:rPr>
              <a:t>SMOTE-sampler</a:t>
            </a:r>
            <a:endParaRPr lang="en-US" sz="3200" b="1" dirty="0">
              <a:solidFill>
                <a:schemeClr val="accent1">
                  <a:lumMod val="50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BFEE510C-0E26-164A-038E-FC642DC15DE7}"/>
              </a:ext>
            </a:extLst>
          </p:cNvPr>
          <p:cNvPicPr>
            <a:picLocks noChangeAspect="1"/>
          </p:cNvPicPr>
          <p:nvPr/>
        </p:nvPicPr>
        <p:blipFill>
          <a:blip r:embed="rId3"/>
          <a:stretch>
            <a:fillRect/>
          </a:stretch>
        </p:blipFill>
        <p:spPr>
          <a:xfrm>
            <a:off x="2685803" y="1735596"/>
            <a:ext cx="7166757" cy="4089431"/>
          </a:xfrm>
          <a:prstGeom prst="rect">
            <a:avLst/>
          </a:prstGeom>
        </p:spPr>
      </p:pic>
      <p:pic>
        <p:nvPicPr>
          <p:cNvPr id="8" name="Picture 7">
            <a:extLst>
              <a:ext uri="{FF2B5EF4-FFF2-40B4-BE49-F238E27FC236}">
                <a16:creationId xmlns:a16="http://schemas.microsoft.com/office/drawing/2014/main" id="{C2B44EA1-03BA-5831-5A34-5D5A1A2DF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10856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Logistic regression with SMOTE oversampled data and PCA </a:t>
            </a:r>
            <a:r>
              <a:rPr lang="en-US" sz="2400" dirty="0">
                <a:solidFill>
                  <a:schemeClr val="accent1">
                    <a:lumMod val="50000"/>
                  </a:schemeClr>
                </a:solidFill>
                <a:ea typeface="+mn-lt"/>
                <a:cs typeface="+mn-lt"/>
              </a:rPr>
              <a:t>the percentage of classes are   accuracy  48% slightly improved compared to original SMOTE  41%</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426526" y="596487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Logistic regression SMOTE over sampler and PCA</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cs typeface="Calibri"/>
              </a:rPr>
              <a:t>SMOTE-sampler with PCA</a:t>
            </a:r>
            <a:endParaRPr lang="en-US" sz="3200" b="1" dirty="0">
              <a:solidFill>
                <a:schemeClr val="accent1">
                  <a:lumMod val="50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56C24A8E-F1AA-3E9A-48A5-E7507CEE7B35}"/>
              </a:ext>
            </a:extLst>
          </p:cNvPr>
          <p:cNvPicPr>
            <a:picLocks noChangeAspect="1"/>
          </p:cNvPicPr>
          <p:nvPr/>
        </p:nvPicPr>
        <p:blipFill>
          <a:blip r:embed="rId3"/>
          <a:stretch>
            <a:fillRect/>
          </a:stretch>
        </p:blipFill>
        <p:spPr>
          <a:xfrm>
            <a:off x="2883725" y="1563621"/>
            <a:ext cx="7265719" cy="4215667"/>
          </a:xfrm>
          <a:prstGeom prst="rect">
            <a:avLst/>
          </a:prstGeom>
        </p:spPr>
      </p:pic>
      <p:pic>
        <p:nvPicPr>
          <p:cNvPr id="7" name="Picture 6">
            <a:extLst>
              <a:ext uri="{FF2B5EF4-FFF2-40B4-BE49-F238E27FC236}">
                <a16:creationId xmlns:a16="http://schemas.microsoft.com/office/drawing/2014/main" id="{E352356A-A00C-46EE-4487-3A1C6E0410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46600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311845" y="2228096"/>
            <a:ext cx="8460323"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Calibri"/>
                <a:ea typeface="Calibri"/>
                <a:cs typeface="Calibri"/>
              </a:rPr>
              <a:t>Intro to Intrusion Detection Systems</a:t>
            </a:r>
          </a:p>
          <a:p>
            <a:pPr algn="l"/>
            <a:endParaRPr lang="en-US">
              <a:ea typeface="Calibri"/>
              <a:cs typeface="Calibri"/>
            </a:endParaRPr>
          </a:p>
        </p:txBody>
      </p:sp>
    </p:spTree>
    <p:extLst>
      <p:ext uri="{BB962C8B-B14F-4D97-AF65-F5344CB8AC3E}">
        <p14:creationId xmlns:p14="http://schemas.microsoft.com/office/powerpoint/2010/main" val="371781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Random forest with SMOTE oversampled data </a:t>
            </a:r>
            <a:r>
              <a:rPr lang="en-US" sz="2400" dirty="0">
                <a:solidFill>
                  <a:schemeClr val="accent1">
                    <a:lumMod val="50000"/>
                  </a:schemeClr>
                </a:solidFill>
                <a:ea typeface="+mn-lt"/>
                <a:cs typeface="+mn-lt"/>
              </a:rPr>
              <a:t>the percentage of classes are   accuracy79%</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426526" y="596487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Random-Forest SMOT over sampler</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cs typeface="Calibri"/>
              </a:rPr>
              <a:t>SMOTE-sampler</a:t>
            </a:r>
            <a:endParaRPr lang="en-US" sz="3200" b="1" dirty="0">
              <a:solidFill>
                <a:schemeClr val="accent1">
                  <a:lumMod val="50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E73EB83C-E32A-1304-1CD5-77DDCF44D7CC}"/>
              </a:ext>
            </a:extLst>
          </p:cNvPr>
          <p:cNvPicPr>
            <a:picLocks noChangeAspect="1"/>
          </p:cNvPicPr>
          <p:nvPr/>
        </p:nvPicPr>
        <p:blipFill rotWithShape="1">
          <a:blip r:embed="rId3"/>
          <a:srcRect r="42275" b="-962"/>
          <a:stretch/>
        </p:blipFill>
        <p:spPr>
          <a:xfrm>
            <a:off x="2527466" y="1604081"/>
            <a:ext cx="6452403" cy="4283264"/>
          </a:xfrm>
          <a:prstGeom prst="rect">
            <a:avLst/>
          </a:prstGeom>
        </p:spPr>
      </p:pic>
      <p:pic>
        <p:nvPicPr>
          <p:cNvPr id="7" name="Picture 6">
            <a:extLst>
              <a:ext uri="{FF2B5EF4-FFF2-40B4-BE49-F238E27FC236}">
                <a16:creationId xmlns:a16="http://schemas.microsoft.com/office/drawing/2014/main" id="{1A9BA72C-E05F-8F17-7980-7B1E9D47B6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530902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Random forest with SMOTE oversampled data with PCA </a:t>
            </a:r>
            <a:r>
              <a:rPr lang="en-US" sz="2400" dirty="0">
                <a:solidFill>
                  <a:schemeClr val="accent1">
                    <a:lumMod val="50000"/>
                  </a:schemeClr>
                </a:solidFill>
                <a:ea typeface="+mn-lt"/>
                <a:cs typeface="+mn-lt"/>
              </a:rPr>
              <a:t>the percentage of classes are   accuracy  79% and it's the same without PCA  79%</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426526" y="596487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Random-Forest SMOTE over sampler with PCA</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cs typeface="Calibri"/>
              </a:rPr>
              <a:t>SMOTE-sampler with PCA</a:t>
            </a:r>
            <a:endParaRPr lang="en-US" sz="3200" b="1" dirty="0">
              <a:solidFill>
                <a:schemeClr val="accent1">
                  <a:lumMod val="50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12161844-0D61-E009-7834-D4B929B6999D}"/>
              </a:ext>
            </a:extLst>
          </p:cNvPr>
          <p:cNvPicPr>
            <a:picLocks noChangeAspect="1"/>
          </p:cNvPicPr>
          <p:nvPr/>
        </p:nvPicPr>
        <p:blipFill rotWithShape="1">
          <a:blip r:embed="rId3"/>
          <a:srcRect t="181" r="24773" b="-248"/>
          <a:stretch/>
        </p:blipFill>
        <p:spPr>
          <a:xfrm>
            <a:off x="3042063" y="1633526"/>
            <a:ext cx="5315697" cy="4320591"/>
          </a:xfrm>
          <a:prstGeom prst="rect">
            <a:avLst/>
          </a:prstGeom>
        </p:spPr>
      </p:pic>
      <p:pic>
        <p:nvPicPr>
          <p:cNvPr id="8" name="Picture 7">
            <a:extLst>
              <a:ext uri="{FF2B5EF4-FFF2-40B4-BE49-F238E27FC236}">
                <a16:creationId xmlns:a16="http://schemas.microsoft.com/office/drawing/2014/main" id="{425732BB-174A-593D-3FB7-340DD1827A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126521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CAT-BOOST with SMOTE oversampled data </a:t>
            </a:r>
            <a:r>
              <a:rPr lang="en-US" sz="2400" dirty="0">
                <a:solidFill>
                  <a:schemeClr val="accent1">
                    <a:lumMod val="50000"/>
                  </a:schemeClr>
                </a:solidFill>
                <a:ea typeface="+mn-lt"/>
                <a:cs typeface="+mn-lt"/>
              </a:rPr>
              <a:t>the percentage of classes are   accuracy 84%</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426526" y="596487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Cat-Boost regression SMOTE over sampler</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cs typeface="Calibri"/>
              </a:rPr>
              <a:t>SMOTE-sampler</a:t>
            </a:r>
            <a:endParaRPr lang="en-US" sz="3200" b="1" dirty="0">
              <a:solidFill>
                <a:schemeClr val="accent1">
                  <a:lumMod val="50000"/>
                </a:schemeClr>
              </a:solidFill>
            </a:endParaRPr>
          </a:p>
        </p:txBody>
      </p:sp>
      <p:pic>
        <p:nvPicPr>
          <p:cNvPr id="7" name="Picture 6" descr="A screenshot of a computer program&#10;&#10;Description automatically generated">
            <a:extLst>
              <a:ext uri="{FF2B5EF4-FFF2-40B4-BE49-F238E27FC236}">
                <a16:creationId xmlns:a16="http://schemas.microsoft.com/office/drawing/2014/main" id="{E31D067D-DF7A-B273-F719-FA038AD9D027}"/>
              </a:ext>
            </a:extLst>
          </p:cNvPr>
          <p:cNvPicPr>
            <a:picLocks noChangeAspect="1"/>
          </p:cNvPicPr>
          <p:nvPr/>
        </p:nvPicPr>
        <p:blipFill rotWithShape="1">
          <a:blip r:embed="rId3"/>
          <a:srcRect r="32852" b="735"/>
          <a:stretch/>
        </p:blipFill>
        <p:spPr>
          <a:xfrm>
            <a:off x="3051958" y="1658540"/>
            <a:ext cx="5938994" cy="4263350"/>
          </a:xfrm>
          <a:prstGeom prst="rect">
            <a:avLst/>
          </a:prstGeom>
        </p:spPr>
      </p:pic>
      <p:pic>
        <p:nvPicPr>
          <p:cNvPr id="8" name="Picture 7">
            <a:extLst>
              <a:ext uri="{FF2B5EF4-FFF2-40B4-BE49-F238E27FC236}">
                <a16:creationId xmlns:a16="http://schemas.microsoft.com/office/drawing/2014/main" id="{58064B0B-B69B-C987-A562-44330AE27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22869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CAT-BOOST with SMOTE oversampled data with PCA </a:t>
            </a:r>
            <a:r>
              <a:rPr lang="en-US" sz="2400" dirty="0">
                <a:solidFill>
                  <a:schemeClr val="accent1">
                    <a:lumMod val="50000"/>
                  </a:schemeClr>
                </a:solidFill>
                <a:ea typeface="+mn-lt"/>
                <a:cs typeface="+mn-lt"/>
              </a:rPr>
              <a:t>the percentage of classes are   accuracy 75 % and it's worst than without PCA   84%</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426526" y="596487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Cat-Boost regression SMOT over sampler</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cs typeface="Calibri"/>
              </a:rPr>
              <a:t>SMOTE-sampler with PCA</a:t>
            </a:r>
            <a:endParaRPr lang="en-US" sz="3200" b="1" dirty="0">
              <a:solidFill>
                <a:schemeClr val="accent1">
                  <a:lumMod val="50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9537856B-79BD-F6E2-F0C8-2F62EF845532}"/>
              </a:ext>
            </a:extLst>
          </p:cNvPr>
          <p:cNvPicPr>
            <a:picLocks noChangeAspect="1"/>
          </p:cNvPicPr>
          <p:nvPr/>
        </p:nvPicPr>
        <p:blipFill rotWithShape="1">
          <a:blip r:embed="rId3"/>
          <a:srcRect r="27914" b="-277"/>
          <a:stretch/>
        </p:blipFill>
        <p:spPr>
          <a:xfrm>
            <a:off x="3329050" y="1617863"/>
            <a:ext cx="4959379" cy="4336895"/>
          </a:xfrm>
          <a:prstGeom prst="rect">
            <a:avLst/>
          </a:prstGeom>
        </p:spPr>
      </p:pic>
      <p:pic>
        <p:nvPicPr>
          <p:cNvPr id="7" name="Picture 6">
            <a:extLst>
              <a:ext uri="{FF2B5EF4-FFF2-40B4-BE49-F238E27FC236}">
                <a16:creationId xmlns:a16="http://schemas.microsoft.com/office/drawing/2014/main" id="{A1B03581-3B30-D341-2C55-6942B70243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972687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At logistic regression algorithm with </a:t>
            </a:r>
            <a:r>
              <a:rPr lang="en-US" sz="2400" b="1" dirty="0">
                <a:solidFill>
                  <a:schemeClr val="accent1">
                    <a:lumMod val="50000"/>
                  </a:schemeClr>
                </a:solidFill>
                <a:ea typeface="Calibri"/>
                <a:cs typeface="Calibri"/>
              </a:rPr>
              <a:t>ADASYN </a:t>
            </a:r>
            <a:r>
              <a:rPr lang="en-US" sz="2400" b="1" dirty="0">
                <a:solidFill>
                  <a:schemeClr val="accent1">
                    <a:lumMod val="50000"/>
                  </a:schemeClr>
                </a:solidFill>
                <a:ea typeface="+mn-lt"/>
                <a:cs typeface="+mn-lt"/>
              </a:rPr>
              <a:t> </a:t>
            </a:r>
            <a:r>
              <a:rPr lang="en-US" sz="2400" dirty="0">
                <a:solidFill>
                  <a:schemeClr val="accent1">
                    <a:lumMod val="50000"/>
                  </a:schemeClr>
                </a:solidFill>
                <a:ea typeface="+mn-lt"/>
                <a:cs typeface="+mn-lt"/>
              </a:rPr>
              <a:t>the percentage of classes are slightly improved  it gives 65% rather than 59% with no over sampled data </a:t>
            </a:r>
            <a:endParaRPr lang="en-US" sz="2400" dirty="0">
              <a:solidFill>
                <a:schemeClr val="accent1">
                  <a:lumMod val="50000"/>
                </a:schemeClr>
              </a:solidFill>
              <a:ea typeface="Calibri"/>
              <a:cs typeface="Calibri"/>
            </a:endParaRPr>
          </a:p>
          <a:p>
            <a:pPr algn="l"/>
            <a:endParaRPr lang="en-US" dirty="0">
              <a:ea typeface="Calibri"/>
              <a:cs typeface="Calibri"/>
            </a:endParaRPr>
          </a:p>
        </p:txBody>
      </p:sp>
      <p:pic>
        <p:nvPicPr>
          <p:cNvPr id="9" name="Picture 8" descr="A screenshot of a computer&#10;&#10;Description automatically generated">
            <a:extLst>
              <a:ext uri="{FF2B5EF4-FFF2-40B4-BE49-F238E27FC236}">
                <a16:creationId xmlns:a16="http://schemas.microsoft.com/office/drawing/2014/main" id="{67AAD518-72E1-F70B-7DA1-AE27378D3BF5}"/>
              </a:ext>
            </a:extLst>
          </p:cNvPr>
          <p:cNvPicPr>
            <a:picLocks noChangeAspect="1"/>
          </p:cNvPicPr>
          <p:nvPr/>
        </p:nvPicPr>
        <p:blipFill rotWithShape="1">
          <a:blip r:embed="rId3"/>
          <a:srcRect t="42135" r="66038" b="20225"/>
          <a:stretch/>
        </p:blipFill>
        <p:spPr>
          <a:xfrm>
            <a:off x="2388920" y="1608491"/>
            <a:ext cx="7056595" cy="4393591"/>
          </a:xfrm>
          <a:prstGeom prst="rect">
            <a:avLst/>
          </a:prstGeom>
        </p:spPr>
      </p:pic>
      <p:sp>
        <p:nvSpPr>
          <p:cNvPr id="11" name="TextBox 10">
            <a:extLst>
              <a:ext uri="{FF2B5EF4-FFF2-40B4-BE49-F238E27FC236}">
                <a16:creationId xmlns:a16="http://schemas.microsoft.com/office/drawing/2014/main" id="{81C6B4A0-918E-5BD1-0AD8-2294A349C11E}"/>
              </a:ext>
            </a:extLst>
          </p:cNvPr>
          <p:cNvSpPr txBox="1"/>
          <p:nvPr/>
        </p:nvSpPr>
        <p:spPr>
          <a:xfrm>
            <a:off x="2555669" y="619248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Logistic regression with ADAYSN over sampler</a:t>
            </a:r>
            <a:endParaRPr lang="en-US" dirty="0"/>
          </a:p>
        </p:txBody>
      </p:sp>
      <p:sp>
        <p:nvSpPr>
          <p:cNvPr id="12" name="TextBox 11">
            <a:extLst>
              <a:ext uri="{FF2B5EF4-FFF2-40B4-BE49-F238E27FC236}">
                <a16:creationId xmlns:a16="http://schemas.microsoft.com/office/drawing/2014/main" id="{AA786CE3-A5DA-9745-2D8D-2DB2BCE6EEDF}"/>
              </a:ext>
            </a:extLst>
          </p:cNvPr>
          <p:cNvSpPr txBox="1"/>
          <p:nvPr/>
        </p:nvSpPr>
        <p:spPr>
          <a:xfrm>
            <a:off x="2572987" y="49480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ea typeface="Calibri"/>
                <a:cs typeface="Calibri"/>
              </a:rPr>
              <a:t>ADASYN over-sampler</a:t>
            </a:r>
            <a:endParaRPr lang="en-US" sz="3200" b="1" dirty="0">
              <a:solidFill>
                <a:schemeClr val="accent1">
                  <a:lumMod val="50000"/>
                </a:schemeClr>
              </a:solidFill>
            </a:endParaRPr>
          </a:p>
        </p:txBody>
      </p:sp>
      <p:pic>
        <p:nvPicPr>
          <p:cNvPr id="7" name="Picture 6">
            <a:extLst>
              <a:ext uri="{FF2B5EF4-FFF2-40B4-BE49-F238E27FC236}">
                <a16:creationId xmlns:a16="http://schemas.microsoft.com/office/drawing/2014/main" id="{8D4A7CEA-61E8-3E1F-0240-A352A45F4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550853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7174" y="998640"/>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Logistic regression with ADASYN after applying PCA </a:t>
            </a:r>
            <a:r>
              <a:rPr lang="en-US" sz="2400" dirty="0">
                <a:solidFill>
                  <a:schemeClr val="accent1">
                    <a:lumMod val="50000"/>
                  </a:schemeClr>
                </a:solidFill>
                <a:ea typeface="+mn-lt"/>
                <a:cs typeface="+mn-lt"/>
              </a:rPr>
              <a:t>the percentage of classes didn’t improve it gives accuracy 40% rather than ADAYSN alone 65%</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4363" y="6314198"/>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Logistic regression with ADYSN over sampler after applying PCA</a:t>
            </a:r>
            <a:endParaRPr lang="en-US" dirty="0">
              <a:cs typeface="Calibri"/>
            </a:endParaRPr>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lumMod val="50000"/>
                  </a:schemeClr>
                </a:solidFill>
                <a:ea typeface="Calibri"/>
                <a:cs typeface="Calibri"/>
              </a:rPr>
              <a:t>ADASYN over-sampler with Pca</a:t>
            </a:r>
            <a:endParaRPr lang="en-US" sz="3200" dirty="0">
              <a:solidFill>
                <a:schemeClr val="accent1">
                  <a:lumMod val="50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76E035A4-D343-BDE8-58FE-65D82E975766}"/>
              </a:ext>
            </a:extLst>
          </p:cNvPr>
          <p:cNvPicPr>
            <a:picLocks noChangeAspect="1"/>
          </p:cNvPicPr>
          <p:nvPr/>
        </p:nvPicPr>
        <p:blipFill>
          <a:blip r:embed="rId3"/>
          <a:stretch>
            <a:fillRect/>
          </a:stretch>
        </p:blipFill>
        <p:spPr>
          <a:xfrm>
            <a:off x="3230089" y="1837217"/>
            <a:ext cx="5405251" cy="4321617"/>
          </a:xfrm>
          <a:prstGeom prst="rect">
            <a:avLst/>
          </a:prstGeom>
        </p:spPr>
      </p:pic>
      <p:pic>
        <p:nvPicPr>
          <p:cNvPr id="12" name="Picture 11">
            <a:extLst>
              <a:ext uri="{FF2B5EF4-FFF2-40B4-BE49-F238E27FC236}">
                <a16:creationId xmlns:a16="http://schemas.microsoft.com/office/drawing/2014/main" id="{A5EFD0E6-5191-8C59-46AD-B51415D286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529510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7174" y="998640"/>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At Random Forest algorithm with </a:t>
            </a:r>
            <a:r>
              <a:rPr lang="en-US" sz="2400" b="1" dirty="0">
                <a:solidFill>
                  <a:schemeClr val="accent1">
                    <a:lumMod val="50000"/>
                  </a:schemeClr>
                </a:solidFill>
                <a:ea typeface="Calibri"/>
                <a:cs typeface="Calibri"/>
              </a:rPr>
              <a:t>ADASYN </a:t>
            </a:r>
            <a:r>
              <a:rPr lang="en-US" sz="2400" b="1" dirty="0">
                <a:solidFill>
                  <a:schemeClr val="accent1">
                    <a:lumMod val="50000"/>
                  </a:schemeClr>
                </a:solidFill>
                <a:ea typeface="+mn-lt"/>
                <a:cs typeface="+mn-lt"/>
              </a:rPr>
              <a:t> </a:t>
            </a:r>
            <a:r>
              <a:rPr lang="en-US" sz="2400" dirty="0">
                <a:solidFill>
                  <a:schemeClr val="accent1">
                    <a:lumMod val="50000"/>
                  </a:schemeClr>
                </a:solidFill>
                <a:ea typeface="+mn-lt"/>
                <a:cs typeface="+mn-lt"/>
              </a:rPr>
              <a:t>the percentage of classes are slightly improved,  it gives 70% rather than 40% with no over sampled data </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4010396" y="6202383"/>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Random Forest with ADAYSN over sampler</a:t>
            </a:r>
            <a:endParaRPr lang="en-US" dirty="0"/>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ea typeface="Calibri"/>
                <a:cs typeface="Calibri"/>
              </a:rPr>
              <a:t>ADASYN</a:t>
            </a:r>
            <a:r>
              <a:rPr lang="en-US" sz="3200" dirty="0">
                <a:solidFill>
                  <a:schemeClr val="accent1">
                    <a:lumMod val="50000"/>
                  </a:schemeClr>
                </a:solidFill>
                <a:ea typeface="Calibri"/>
                <a:cs typeface="Calibri"/>
              </a:rPr>
              <a:t> over-sampler</a:t>
            </a:r>
            <a:endParaRPr lang="en-US" sz="3200" dirty="0">
              <a:solidFill>
                <a:schemeClr val="accent1">
                  <a:lumMod val="50000"/>
                </a:schemeClr>
              </a:solidFill>
            </a:endParaRPr>
          </a:p>
        </p:txBody>
      </p:sp>
      <p:pic>
        <p:nvPicPr>
          <p:cNvPr id="10" name="Picture 9" descr="A screenshot of a computer&#10;&#10;Description automatically generated">
            <a:extLst>
              <a:ext uri="{FF2B5EF4-FFF2-40B4-BE49-F238E27FC236}">
                <a16:creationId xmlns:a16="http://schemas.microsoft.com/office/drawing/2014/main" id="{19D0EF96-50A6-5D77-7782-EB919196C272}"/>
              </a:ext>
            </a:extLst>
          </p:cNvPr>
          <p:cNvPicPr>
            <a:picLocks noChangeAspect="1"/>
          </p:cNvPicPr>
          <p:nvPr/>
        </p:nvPicPr>
        <p:blipFill rotWithShape="1">
          <a:blip r:embed="rId3"/>
          <a:srcRect l="2561" t="33466" r="67817" b="29681"/>
          <a:stretch/>
        </p:blipFill>
        <p:spPr>
          <a:xfrm>
            <a:off x="2972790" y="1895476"/>
            <a:ext cx="6086701" cy="4235263"/>
          </a:xfrm>
          <a:prstGeom prst="rect">
            <a:avLst/>
          </a:prstGeom>
        </p:spPr>
      </p:pic>
      <p:pic>
        <p:nvPicPr>
          <p:cNvPr id="7" name="Picture 6">
            <a:extLst>
              <a:ext uri="{FF2B5EF4-FFF2-40B4-BE49-F238E27FC236}">
                <a16:creationId xmlns:a16="http://schemas.microsoft.com/office/drawing/2014/main" id="{83EEF70B-1964-FFE9-AFE7-B339828B4D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954455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7174" y="998640"/>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Random Forest with </a:t>
            </a:r>
            <a:r>
              <a:rPr lang="en-US" sz="2400" b="1" dirty="0">
                <a:solidFill>
                  <a:schemeClr val="accent1">
                    <a:lumMod val="50000"/>
                  </a:schemeClr>
                </a:solidFill>
                <a:ea typeface="Calibri"/>
                <a:cs typeface="Calibri"/>
              </a:rPr>
              <a:t>ADASYN</a:t>
            </a:r>
            <a:r>
              <a:rPr lang="en-US" sz="2400" b="1" dirty="0">
                <a:solidFill>
                  <a:schemeClr val="accent1">
                    <a:lumMod val="50000"/>
                  </a:schemeClr>
                </a:solidFill>
                <a:ea typeface="+mn-lt"/>
                <a:cs typeface="+mn-lt"/>
              </a:rPr>
              <a:t> after applying PCA </a:t>
            </a:r>
            <a:r>
              <a:rPr lang="en-US" sz="2400" dirty="0">
                <a:solidFill>
                  <a:schemeClr val="accent1">
                    <a:lumMod val="50000"/>
                  </a:schemeClr>
                </a:solidFill>
                <a:ea typeface="+mn-lt"/>
                <a:cs typeface="+mn-lt"/>
              </a:rPr>
              <a:t>the percentage of classes are  improved it gives accuracy 74% rather than ADYSN alone 70%</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4363" y="6314198"/>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Random forest with ADAYSN over sampler after applying PCA</a:t>
            </a:r>
            <a:endParaRPr lang="en-US" dirty="0">
              <a:cs typeface="Calibri"/>
            </a:endParaRPr>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ea typeface="Calibri"/>
                <a:cs typeface="Calibri"/>
              </a:rPr>
              <a:t>ADASYN</a:t>
            </a:r>
            <a:r>
              <a:rPr lang="en-US" sz="3200" dirty="0">
                <a:solidFill>
                  <a:schemeClr val="accent1">
                    <a:lumMod val="50000"/>
                  </a:schemeClr>
                </a:solidFill>
                <a:ea typeface="Calibri"/>
                <a:cs typeface="Calibri"/>
              </a:rPr>
              <a:t> over-sampler with Pca</a:t>
            </a:r>
            <a:endParaRPr lang="en-US" sz="3200" dirty="0">
              <a:solidFill>
                <a:schemeClr val="accent1">
                  <a:lumMod val="50000"/>
                </a:schemeClr>
              </a:solidFill>
            </a:endParaRPr>
          </a:p>
        </p:txBody>
      </p:sp>
      <p:pic>
        <p:nvPicPr>
          <p:cNvPr id="9" name="Picture 8" descr="A screenshot of a computer&#10;&#10;Description automatically generated">
            <a:extLst>
              <a:ext uri="{FF2B5EF4-FFF2-40B4-BE49-F238E27FC236}">
                <a16:creationId xmlns:a16="http://schemas.microsoft.com/office/drawing/2014/main" id="{A10304B5-E308-B0E1-12FD-55288597DF06}"/>
              </a:ext>
            </a:extLst>
          </p:cNvPr>
          <p:cNvPicPr>
            <a:picLocks noChangeAspect="1"/>
          </p:cNvPicPr>
          <p:nvPr/>
        </p:nvPicPr>
        <p:blipFill>
          <a:blip r:embed="rId3"/>
          <a:stretch>
            <a:fillRect/>
          </a:stretch>
        </p:blipFill>
        <p:spPr>
          <a:xfrm>
            <a:off x="3051959" y="1930139"/>
            <a:ext cx="5771407" cy="4294110"/>
          </a:xfrm>
          <a:prstGeom prst="rect">
            <a:avLst/>
          </a:prstGeom>
        </p:spPr>
      </p:pic>
      <p:pic>
        <p:nvPicPr>
          <p:cNvPr id="7" name="Picture 6">
            <a:extLst>
              <a:ext uri="{FF2B5EF4-FFF2-40B4-BE49-F238E27FC236}">
                <a16:creationId xmlns:a16="http://schemas.microsoft.com/office/drawing/2014/main" id="{FA80A5D5-E07D-75A2-9EEA-710C61638B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209802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7174" y="998640"/>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CAT_BOOST with </a:t>
            </a:r>
            <a:r>
              <a:rPr lang="en-US" sz="2400" b="1" dirty="0">
                <a:solidFill>
                  <a:schemeClr val="accent1">
                    <a:lumMod val="50000"/>
                  </a:schemeClr>
                </a:solidFill>
                <a:ea typeface="Calibri"/>
                <a:cs typeface="Calibri"/>
              </a:rPr>
              <a:t>ADASYN </a:t>
            </a:r>
            <a:r>
              <a:rPr lang="en-US" sz="2400" b="1" dirty="0">
                <a:solidFill>
                  <a:schemeClr val="accent1">
                    <a:lumMod val="50000"/>
                  </a:schemeClr>
                </a:solidFill>
                <a:ea typeface="+mn-lt"/>
                <a:cs typeface="+mn-lt"/>
              </a:rPr>
              <a:t> </a:t>
            </a:r>
            <a:r>
              <a:rPr lang="en-US" sz="2400" dirty="0">
                <a:solidFill>
                  <a:schemeClr val="accent1">
                    <a:lumMod val="50000"/>
                  </a:schemeClr>
                </a:solidFill>
                <a:ea typeface="+mn-lt"/>
                <a:cs typeface="+mn-lt"/>
              </a:rPr>
              <a:t>the percentage of classes are strong improved  it gives 81% </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957844" y="6027211"/>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CAT-BOOST with ADAYSN over sampler</a:t>
            </a:r>
            <a:endParaRPr lang="en-US" dirty="0"/>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ea typeface="Calibri"/>
                <a:cs typeface="Calibri"/>
              </a:rPr>
              <a:t>ADASYN</a:t>
            </a:r>
            <a:r>
              <a:rPr lang="en-US" sz="3200" dirty="0">
                <a:solidFill>
                  <a:schemeClr val="accent1">
                    <a:lumMod val="50000"/>
                  </a:schemeClr>
                </a:solidFill>
                <a:ea typeface="Calibri"/>
                <a:cs typeface="Calibri"/>
              </a:rPr>
              <a:t> over-sampler</a:t>
            </a:r>
            <a:endParaRPr lang="en-US" sz="3200" dirty="0">
              <a:solidFill>
                <a:schemeClr val="accent1">
                  <a:lumMod val="50000"/>
                </a:schemeClr>
              </a:solidFill>
            </a:endParaRPr>
          </a:p>
        </p:txBody>
      </p:sp>
      <p:pic>
        <p:nvPicPr>
          <p:cNvPr id="12" name="Picture 11" descr="A screenshot of a computer&#10;&#10;Description automatically generated">
            <a:extLst>
              <a:ext uri="{FF2B5EF4-FFF2-40B4-BE49-F238E27FC236}">
                <a16:creationId xmlns:a16="http://schemas.microsoft.com/office/drawing/2014/main" id="{ABA47C96-3974-8397-2DB4-336C82CFCE51}"/>
              </a:ext>
            </a:extLst>
          </p:cNvPr>
          <p:cNvPicPr>
            <a:picLocks noChangeAspect="1"/>
          </p:cNvPicPr>
          <p:nvPr/>
        </p:nvPicPr>
        <p:blipFill rotWithShape="1">
          <a:blip r:embed="rId3"/>
          <a:srcRect l="1869" t="41314" r="68892" b="22967"/>
          <a:stretch/>
        </p:blipFill>
        <p:spPr>
          <a:xfrm>
            <a:off x="2773990" y="1553982"/>
            <a:ext cx="6214269" cy="4254516"/>
          </a:xfrm>
          <a:prstGeom prst="rect">
            <a:avLst/>
          </a:prstGeom>
        </p:spPr>
      </p:pic>
      <p:pic>
        <p:nvPicPr>
          <p:cNvPr id="7" name="Picture 6">
            <a:extLst>
              <a:ext uri="{FF2B5EF4-FFF2-40B4-BE49-F238E27FC236}">
                <a16:creationId xmlns:a16="http://schemas.microsoft.com/office/drawing/2014/main" id="{D82F40DF-A737-40F1-EFAC-B6AB0F0835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765835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7174" y="998640"/>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 CAT-BOOST after applying PCA </a:t>
            </a:r>
            <a:r>
              <a:rPr lang="en-US" sz="2400" dirty="0">
                <a:solidFill>
                  <a:schemeClr val="accent1">
                    <a:lumMod val="50000"/>
                  </a:schemeClr>
                </a:solidFill>
                <a:ea typeface="+mn-lt"/>
                <a:cs typeface="+mn-lt"/>
              </a:rPr>
              <a:t>the percentage of classes doesn't   improved it gives accuracy 70% rather than ADAYSN alone 81%</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4363" y="6314198"/>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CAT-BOOST with ADAYSN over sampler after applying PCA</a:t>
            </a:r>
            <a:endParaRPr lang="en-US" dirty="0">
              <a:cs typeface="Calibri"/>
            </a:endParaRPr>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1">
                    <a:lumMod val="50000"/>
                  </a:schemeClr>
                </a:solidFill>
                <a:ea typeface="Calibri"/>
                <a:cs typeface="Calibri"/>
              </a:rPr>
              <a:t>ADASYN</a:t>
            </a:r>
            <a:r>
              <a:rPr lang="en-US" sz="3200" dirty="0">
                <a:solidFill>
                  <a:schemeClr val="accent1">
                    <a:lumMod val="50000"/>
                  </a:schemeClr>
                </a:solidFill>
                <a:ea typeface="Calibri"/>
                <a:cs typeface="Calibri"/>
              </a:rPr>
              <a:t> over-sampler with Pca</a:t>
            </a:r>
            <a:endParaRPr lang="en-US" sz="3200" dirty="0">
              <a:solidFill>
                <a:schemeClr val="accent1">
                  <a:lumMod val="50000"/>
                </a:schemeClr>
              </a:solidFill>
            </a:endParaRPr>
          </a:p>
        </p:txBody>
      </p:sp>
      <p:pic>
        <p:nvPicPr>
          <p:cNvPr id="7" name="Picture 6" descr="A screenshot of a computer screen&#10;&#10;Description automatically generated">
            <a:extLst>
              <a:ext uri="{FF2B5EF4-FFF2-40B4-BE49-F238E27FC236}">
                <a16:creationId xmlns:a16="http://schemas.microsoft.com/office/drawing/2014/main" id="{F334981E-F3E0-26B3-A0E2-2DDA1AC95276}"/>
              </a:ext>
            </a:extLst>
          </p:cNvPr>
          <p:cNvPicPr>
            <a:picLocks noChangeAspect="1"/>
          </p:cNvPicPr>
          <p:nvPr/>
        </p:nvPicPr>
        <p:blipFill>
          <a:blip r:embed="rId3"/>
          <a:stretch>
            <a:fillRect/>
          </a:stretch>
        </p:blipFill>
        <p:spPr>
          <a:xfrm>
            <a:off x="3299361" y="1840897"/>
            <a:ext cx="5088576" cy="4334050"/>
          </a:xfrm>
          <a:prstGeom prst="rect">
            <a:avLst/>
          </a:prstGeom>
        </p:spPr>
      </p:pic>
      <p:pic>
        <p:nvPicPr>
          <p:cNvPr id="9" name="Picture 8">
            <a:extLst>
              <a:ext uri="{FF2B5EF4-FFF2-40B4-BE49-F238E27FC236}">
                <a16:creationId xmlns:a16="http://schemas.microsoft.com/office/drawing/2014/main" id="{876C5AAD-B116-429A-AB09-CBE69EF02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191845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network&#10;&#10;Description automatically generated">
            <a:extLst>
              <a:ext uri="{FF2B5EF4-FFF2-40B4-BE49-F238E27FC236}">
                <a16:creationId xmlns:a16="http://schemas.microsoft.com/office/drawing/2014/main" id="{4D14DBA7-769C-F4FF-0851-2D632170C800}"/>
              </a:ext>
            </a:extLst>
          </p:cNvPr>
          <p:cNvPicPr>
            <a:picLocks noChangeAspect="1"/>
          </p:cNvPicPr>
          <p:nvPr/>
        </p:nvPicPr>
        <p:blipFill>
          <a:blip r:embed="rId2"/>
          <a:stretch>
            <a:fillRect/>
          </a:stretch>
        </p:blipFill>
        <p:spPr>
          <a:xfrm>
            <a:off x="8147713" y="890488"/>
            <a:ext cx="3960125" cy="4440129"/>
          </a:xfrm>
          <a:prstGeom prst="rect">
            <a:avLst/>
          </a:prstGeom>
        </p:spPr>
      </p:pic>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3"/>
          <a:srcRect l="-87" r="80222" b="293"/>
          <a:stretch/>
        </p:blipFill>
        <p:spPr>
          <a:xfrm rot="10800000">
            <a:off x="-1918" y="1541"/>
            <a:ext cx="2015330"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908403" y="303870"/>
            <a:ext cx="6664699"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Calibri"/>
                <a:cs typeface="Calibri"/>
              </a:rPr>
              <a:t>Abstract </a:t>
            </a:r>
          </a:p>
          <a:p>
            <a:r>
              <a:rPr lang="en-US" sz="2000" dirty="0">
                <a:ea typeface="Calibri"/>
                <a:cs typeface="Calibri"/>
              </a:rPr>
              <a:t>Network intrusion detection systems (NIDS) are the most common tool used to detect malicious attacks on a network. They help prevent the ever-increasing different attacks and provide better security for the network. NIDS are classified into signature-based and anomaly-based detection. The most common type of NIDS is the anomaly-based NIDS which is based on machine learning models and is able to detect attacks with high accuracy.</a:t>
            </a:r>
            <a:endParaRPr lang="en-US" sz="2000" dirty="0"/>
          </a:p>
        </p:txBody>
      </p:sp>
      <p:sp>
        <p:nvSpPr>
          <p:cNvPr id="3" name="TextBox 2">
            <a:extLst>
              <a:ext uri="{FF2B5EF4-FFF2-40B4-BE49-F238E27FC236}">
                <a16:creationId xmlns:a16="http://schemas.microsoft.com/office/drawing/2014/main" id="{B39CB7D9-EBBA-02F0-5BE8-83AF723824F8}"/>
              </a:ext>
            </a:extLst>
          </p:cNvPr>
          <p:cNvSpPr txBox="1"/>
          <p:nvPr/>
        </p:nvSpPr>
        <p:spPr>
          <a:xfrm>
            <a:off x="1908403" y="3429000"/>
            <a:ext cx="640446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F497D"/>
                </a:solidFill>
                <a:latin typeface="Palatino Linotype"/>
              </a:rPr>
              <a:t>•</a:t>
            </a:r>
            <a:r>
              <a:rPr lang="en-US" sz="2000" dirty="0">
                <a:latin typeface="Palatino Linotype"/>
              </a:rPr>
              <a:t>NIDS is implemented in the form of a device or software that monitors all traffic passing through a strategic point in the network for malicious activities. </a:t>
            </a:r>
            <a:endParaRPr lang="en-US" dirty="0"/>
          </a:p>
        </p:txBody>
      </p:sp>
      <p:sp>
        <p:nvSpPr>
          <p:cNvPr id="7" name="TextBox 6">
            <a:extLst>
              <a:ext uri="{FF2B5EF4-FFF2-40B4-BE49-F238E27FC236}">
                <a16:creationId xmlns:a16="http://schemas.microsoft.com/office/drawing/2014/main" id="{7C095556-CF13-C59D-EB47-B4700A31A94D}"/>
              </a:ext>
            </a:extLst>
          </p:cNvPr>
          <p:cNvSpPr txBox="1"/>
          <p:nvPr/>
        </p:nvSpPr>
        <p:spPr>
          <a:xfrm>
            <a:off x="1912007" y="4723830"/>
            <a:ext cx="649339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It is typically deployed at a single point, for example, it can be connected to the network switch (as in the figure)</a:t>
            </a:r>
            <a:endParaRPr lang="en-US" dirty="0">
              <a:ea typeface="Calibri" panose="020F0502020204030204"/>
              <a:cs typeface="Calibri" panose="020F0502020204030204"/>
            </a:endParaRPr>
          </a:p>
          <a:p>
            <a:r>
              <a:rPr lang="en-US" sz="2000" dirty="0">
                <a:ea typeface="Calibri"/>
                <a:cs typeface="Calibri"/>
              </a:rPr>
              <a:t>If malicious behavior is detected, NIDS will generate alerts to the host or network administrators.</a:t>
            </a:r>
            <a:endParaRPr lang="en-US" dirty="0"/>
          </a:p>
          <a:p>
            <a:pPr algn="l"/>
            <a:endParaRPr lang="en-US" dirty="0">
              <a:ea typeface="Calibri"/>
              <a:cs typeface="Calibri"/>
            </a:endParaRPr>
          </a:p>
        </p:txBody>
      </p:sp>
      <p:pic>
        <p:nvPicPr>
          <p:cNvPr id="9" name="Picture 8">
            <a:extLst>
              <a:ext uri="{FF2B5EF4-FFF2-40B4-BE49-F238E27FC236}">
                <a16:creationId xmlns:a16="http://schemas.microsoft.com/office/drawing/2014/main" id="{DECE9B7A-AEBE-DFB0-8CD5-D71C18123F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19453"/>
            <a:ext cx="830997" cy="830997"/>
          </a:xfrm>
          <a:prstGeom prst="rect">
            <a:avLst/>
          </a:prstGeom>
        </p:spPr>
      </p:pic>
    </p:spTree>
    <p:extLst>
      <p:ext uri="{BB962C8B-B14F-4D97-AF65-F5344CB8AC3E}">
        <p14:creationId xmlns:p14="http://schemas.microsoft.com/office/powerpoint/2010/main" val="109465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lumMod val="50000"/>
                  </a:schemeClr>
                </a:solidFill>
                <a:cs typeface="Calibri"/>
              </a:rPr>
              <a:t>It's noticed that the best machine learning algorithm is CAT-BOOST after applying SMOTE over-sampling by accuracy 84%</a:t>
            </a:r>
            <a:endParaRPr lang="en-US" sz="3200" dirty="0">
              <a:solidFill>
                <a:schemeClr val="accent1">
                  <a:lumMod val="50000"/>
                </a:schemeClr>
              </a:solidFill>
            </a:endParaRPr>
          </a:p>
        </p:txBody>
      </p:sp>
      <p:graphicFrame>
        <p:nvGraphicFramePr>
          <p:cNvPr id="9" name="Table 8">
            <a:extLst>
              <a:ext uri="{FF2B5EF4-FFF2-40B4-BE49-F238E27FC236}">
                <a16:creationId xmlns:a16="http://schemas.microsoft.com/office/drawing/2014/main" id="{6B6EFCAF-A0BA-0362-C20F-42F0215C46AD}"/>
              </a:ext>
            </a:extLst>
          </p:cNvPr>
          <p:cNvGraphicFramePr>
            <a:graphicFrameLocks noGrp="1"/>
          </p:cNvGraphicFramePr>
          <p:nvPr>
            <p:extLst>
              <p:ext uri="{D42A27DB-BD31-4B8C-83A1-F6EECF244321}">
                <p14:modId xmlns:p14="http://schemas.microsoft.com/office/powerpoint/2010/main" val="1172678791"/>
              </p:ext>
            </p:extLst>
          </p:nvPr>
        </p:nvGraphicFramePr>
        <p:xfrm>
          <a:off x="2069910" y="2024417"/>
          <a:ext cx="8688851" cy="2393924"/>
        </p:xfrm>
        <a:graphic>
          <a:graphicData uri="http://schemas.openxmlformats.org/drawingml/2006/table">
            <a:tbl>
              <a:tblPr firstRow="1" bandRow="1">
                <a:tableStyleId>{5C22544A-7EE6-4342-B048-85BDC9FD1C3A}</a:tableStyleId>
              </a:tblPr>
              <a:tblGrid>
                <a:gridCol w="3012762">
                  <a:extLst>
                    <a:ext uri="{9D8B030D-6E8A-4147-A177-3AD203B41FA5}">
                      <a16:colId xmlns:a16="http://schemas.microsoft.com/office/drawing/2014/main" val="293085060"/>
                    </a:ext>
                  </a:extLst>
                </a:gridCol>
                <a:gridCol w="2033002">
                  <a:extLst>
                    <a:ext uri="{9D8B030D-6E8A-4147-A177-3AD203B41FA5}">
                      <a16:colId xmlns:a16="http://schemas.microsoft.com/office/drawing/2014/main" val="3880509662"/>
                    </a:ext>
                  </a:extLst>
                </a:gridCol>
                <a:gridCol w="1837049">
                  <a:extLst>
                    <a:ext uri="{9D8B030D-6E8A-4147-A177-3AD203B41FA5}">
                      <a16:colId xmlns:a16="http://schemas.microsoft.com/office/drawing/2014/main" val="852913044"/>
                    </a:ext>
                  </a:extLst>
                </a:gridCol>
                <a:gridCol w="1806038">
                  <a:extLst>
                    <a:ext uri="{9D8B030D-6E8A-4147-A177-3AD203B41FA5}">
                      <a16:colId xmlns:a16="http://schemas.microsoft.com/office/drawing/2014/main" val="2354999769"/>
                    </a:ext>
                  </a:extLst>
                </a:gridCol>
              </a:tblGrid>
              <a:tr h="598481">
                <a:tc>
                  <a:txBody>
                    <a:bodyPr/>
                    <a:lstStyle/>
                    <a:p>
                      <a:pPr algn="ctr" fontAlgn="b"/>
                      <a:r>
                        <a:rPr lang="en-US" sz="1600" dirty="0">
                          <a:effectLst/>
                        </a:rPr>
                        <a:t>data splitting on 25%</a:t>
                      </a:r>
                      <a:endParaRPr lang="en-US" sz="1600">
                        <a:effectLst/>
                        <a:latin typeface="Calibri"/>
                      </a:endParaRPr>
                    </a:p>
                  </a:txBody>
                  <a:tcPr marL="9525" marR="9525" marT="9525" anchor="b"/>
                </a:tc>
                <a:tc>
                  <a:txBody>
                    <a:bodyPr/>
                    <a:lstStyle/>
                    <a:p>
                      <a:pPr algn="ctr" fontAlgn="b"/>
                      <a:r>
                        <a:rPr lang="en-US" sz="1600" dirty="0">
                          <a:effectLst/>
                        </a:rPr>
                        <a:t>logistic regression</a:t>
                      </a:r>
                      <a:endParaRPr lang="en-US" sz="1600" dirty="0">
                        <a:effectLst/>
                        <a:latin typeface="Calibri"/>
                      </a:endParaRPr>
                    </a:p>
                  </a:txBody>
                  <a:tcPr marL="9525" marR="9525" marT="9525" anchor="b"/>
                </a:tc>
                <a:tc>
                  <a:txBody>
                    <a:bodyPr/>
                    <a:lstStyle/>
                    <a:p>
                      <a:pPr algn="ctr" fontAlgn="b"/>
                      <a:r>
                        <a:rPr lang="en-US" sz="1600" dirty="0">
                          <a:effectLst/>
                        </a:rPr>
                        <a:t>Random forest</a:t>
                      </a:r>
                      <a:endParaRPr lang="en-US" sz="1600">
                        <a:effectLst/>
                        <a:latin typeface="Calibri"/>
                      </a:endParaRPr>
                    </a:p>
                  </a:txBody>
                  <a:tcPr marL="9525" marR="9525" marT="9525" anchor="b"/>
                </a:tc>
                <a:tc>
                  <a:txBody>
                    <a:bodyPr/>
                    <a:lstStyle/>
                    <a:p>
                      <a:pPr algn="ctr" fontAlgn="b"/>
                      <a:r>
                        <a:rPr lang="en-US" sz="1600" dirty="0">
                          <a:effectLst/>
                        </a:rPr>
                        <a:t>XG-boost</a:t>
                      </a:r>
                      <a:endParaRPr lang="en-US" sz="1600" dirty="0">
                        <a:effectLst/>
                        <a:latin typeface="Calibri"/>
                      </a:endParaRPr>
                    </a:p>
                  </a:txBody>
                  <a:tcPr marL="9525" marR="9525" marT="9525" anchor="b"/>
                </a:tc>
                <a:extLst>
                  <a:ext uri="{0D108BD9-81ED-4DB2-BD59-A6C34878D82A}">
                    <a16:rowId xmlns:a16="http://schemas.microsoft.com/office/drawing/2014/main" val="2497666956"/>
                  </a:ext>
                </a:extLst>
              </a:tr>
              <a:tr h="598481">
                <a:tc>
                  <a:txBody>
                    <a:bodyPr/>
                    <a:lstStyle/>
                    <a:p>
                      <a:pPr algn="ctr" fontAlgn="b"/>
                      <a:r>
                        <a:rPr lang="en-US" sz="1600" dirty="0">
                          <a:effectLst/>
                        </a:rPr>
                        <a:t>No over sampled data</a:t>
                      </a:r>
                      <a:endParaRPr lang="en-US" sz="1600">
                        <a:effectLst/>
                        <a:latin typeface="Calibri"/>
                      </a:endParaRPr>
                    </a:p>
                  </a:txBody>
                  <a:tcPr marL="9525" marR="9525" marT="9525" anchor="b"/>
                </a:tc>
                <a:tc>
                  <a:txBody>
                    <a:bodyPr/>
                    <a:lstStyle/>
                    <a:p>
                      <a:pPr algn="ctr" fontAlgn="b"/>
                      <a:r>
                        <a:rPr lang="en-US" sz="1600" dirty="0">
                          <a:effectLst/>
                        </a:rPr>
                        <a:t>0.59</a:t>
                      </a:r>
                      <a:endParaRPr lang="en-US" sz="1600">
                        <a:effectLst/>
                        <a:latin typeface="Calibri"/>
                      </a:endParaRPr>
                    </a:p>
                  </a:txBody>
                  <a:tcPr marL="9525" marR="9525" marT="9525" anchor="b"/>
                </a:tc>
                <a:tc>
                  <a:txBody>
                    <a:bodyPr/>
                    <a:lstStyle/>
                    <a:p>
                      <a:pPr algn="ctr" fontAlgn="b"/>
                      <a:r>
                        <a:rPr lang="en-US" sz="1600" dirty="0">
                          <a:effectLst/>
                        </a:rPr>
                        <a:t>0.401</a:t>
                      </a:r>
                      <a:endParaRPr lang="en-US" sz="1600">
                        <a:effectLst/>
                        <a:latin typeface="Calibri"/>
                      </a:endParaRPr>
                    </a:p>
                  </a:txBody>
                  <a:tcPr marL="9525" marR="9525" marT="9525" anchor="b"/>
                </a:tc>
                <a:tc>
                  <a:txBody>
                    <a:bodyPr/>
                    <a:lstStyle/>
                    <a:p>
                      <a:pPr algn="ctr" fontAlgn="b"/>
                      <a:r>
                        <a:rPr lang="en-US" sz="1600" dirty="0">
                          <a:effectLst/>
                          <a:latin typeface="Calibri"/>
                        </a:rPr>
                        <a:t>0.63</a:t>
                      </a:r>
                    </a:p>
                  </a:txBody>
                  <a:tcPr marL="9525" marR="9525" marT="9525" anchor="b"/>
                </a:tc>
                <a:extLst>
                  <a:ext uri="{0D108BD9-81ED-4DB2-BD59-A6C34878D82A}">
                    <a16:rowId xmlns:a16="http://schemas.microsoft.com/office/drawing/2014/main" val="1403788022"/>
                  </a:ext>
                </a:extLst>
              </a:tr>
              <a:tr h="598481">
                <a:tc>
                  <a:txBody>
                    <a:bodyPr/>
                    <a:lstStyle/>
                    <a:p>
                      <a:pPr algn="ctr" fontAlgn="b"/>
                      <a:r>
                        <a:rPr lang="en-US" sz="1600" dirty="0">
                          <a:effectLst/>
                        </a:rPr>
                        <a:t>smote over sampled</a:t>
                      </a:r>
                      <a:endParaRPr lang="en-US" sz="1600" dirty="0">
                        <a:effectLst/>
                        <a:latin typeface="Calibri"/>
                      </a:endParaRPr>
                    </a:p>
                  </a:txBody>
                  <a:tcPr marL="9525" marR="9525" marT="9525" anchor="b"/>
                </a:tc>
                <a:tc>
                  <a:txBody>
                    <a:bodyPr/>
                    <a:lstStyle/>
                    <a:p>
                      <a:pPr algn="ctr" fontAlgn="b"/>
                      <a:r>
                        <a:rPr lang="en-US" sz="1600" dirty="0">
                          <a:effectLst/>
                          <a:latin typeface="Calibri"/>
                        </a:rPr>
                        <a:t>0.41</a:t>
                      </a:r>
                      <a:endParaRPr lang="en-US" sz="1600">
                        <a:effectLst/>
                        <a:latin typeface="Calibri"/>
                      </a:endParaRPr>
                    </a:p>
                  </a:txBody>
                  <a:tcPr marL="9525" marR="9525" marT="9525" anchor="b"/>
                </a:tc>
                <a:tc>
                  <a:txBody>
                    <a:bodyPr/>
                    <a:lstStyle/>
                    <a:p>
                      <a:pPr algn="ctr" fontAlgn="b"/>
                      <a:r>
                        <a:rPr lang="en-US" sz="1600" dirty="0">
                          <a:effectLst/>
                          <a:latin typeface="Calibri"/>
                        </a:rPr>
                        <a:t>0.79</a:t>
                      </a:r>
                      <a:endParaRPr lang="en-US" sz="1600">
                        <a:effectLst/>
                        <a:latin typeface="Calibri"/>
                      </a:endParaRPr>
                    </a:p>
                  </a:txBody>
                  <a:tcPr marL="9525" marR="9525" marT="9525" anchor="b"/>
                </a:tc>
                <a:tc>
                  <a:txBody>
                    <a:bodyPr/>
                    <a:lstStyle/>
                    <a:p>
                      <a:pPr algn="ctr" fontAlgn="b"/>
                      <a:r>
                        <a:rPr lang="en-US" sz="1600" dirty="0">
                          <a:effectLst/>
                          <a:latin typeface="Calibri"/>
                        </a:rPr>
                        <a:t>0.84</a:t>
                      </a:r>
                    </a:p>
                  </a:txBody>
                  <a:tcPr marL="9525" marR="9525" marT="9525" anchor="b"/>
                </a:tc>
                <a:extLst>
                  <a:ext uri="{0D108BD9-81ED-4DB2-BD59-A6C34878D82A}">
                    <a16:rowId xmlns:a16="http://schemas.microsoft.com/office/drawing/2014/main" val="545697750"/>
                  </a:ext>
                </a:extLst>
              </a:tr>
              <a:tr h="598481">
                <a:tc>
                  <a:txBody>
                    <a:bodyPr/>
                    <a:lstStyle/>
                    <a:p>
                      <a:pPr algn="ctr" fontAlgn="b"/>
                      <a:r>
                        <a:rPr lang="en-US" sz="1600" dirty="0">
                          <a:effectLst/>
                        </a:rPr>
                        <a:t>ADYSN over sampled</a:t>
                      </a:r>
                      <a:endParaRPr lang="en-US" sz="1600" dirty="0">
                        <a:effectLst/>
                        <a:latin typeface="Calibri"/>
                      </a:endParaRPr>
                    </a:p>
                  </a:txBody>
                  <a:tcPr marL="9525" marR="9525" marT="9525" anchor="b"/>
                </a:tc>
                <a:tc>
                  <a:txBody>
                    <a:bodyPr/>
                    <a:lstStyle/>
                    <a:p>
                      <a:pPr algn="ctr" fontAlgn="b"/>
                      <a:r>
                        <a:rPr lang="en-US" sz="1600" dirty="0">
                          <a:effectLst/>
                        </a:rPr>
                        <a:t>0.6579</a:t>
                      </a:r>
                      <a:endParaRPr lang="en-US" sz="1600">
                        <a:effectLst/>
                        <a:latin typeface="Calibri"/>
                      </a:endParaRPr>
                    </a:p>
                  </a:txBody>
                  <a:tcPr marL="9525" marR="9525" marT="9525" anchor="b"/>
                </a:tc>
                <a:tc>
                  <a:txBody>
                    <a:bodyPr/>
                    <a:lstStyle/>
                    <a:p>
                      <a:pPr algn="ctr" fontAlgn="b"/>
                      <a:r>
                        <a:rPr lang="en-US" sz="1600" dirty="0">
                          <a:effectLst/>
                        </a:rPr>
                        <a:t>0.701</a:t>
                      </a:r>
                      <a:endParaRPr lang="en-US" sz="1600">
                        <a:effectLst/>
                        <a:latin typeface="Calibri"/>
                      </a:endParaRPr>
                    </a:p>
                  </a:txBody>
                  <a:tcPr marL="9525" marR="9525" marT="9525" anchor="b"/>
                </a:tc>
                <a:tc>
                  <a:txBody>
                    <a:bodyPr/>
                    <a:lstStyle/>
                    <a:p>
                      <a:pPr algn="ctr" fontAlgn="b"/>
                      <a:r>
                        <a:rPr lang="en-US" sz="1600" dirty="0">
                          <a:effectLst/>
                        </a:rPr>
                        <a:t>0.8103</a:t>
                      </a:r>
                      <a:endParaRPr lang="en-US" sz="1600" dirty="0">
                        <a:effectLst/>
                        <a:latin typeface="Calibri"/>
                      </a:endParaRPr>
                    </a:p>
                  </a:txBody>
                  <a:tcPr marL="9525" marR="9525" marT="9525" anchor="b"/>
                </a:tc>
                <a:extLst>
                  <a:ext uri="{0D108BD9-81ED-4DB2-BD59-A6C34878D82A}">
                    <a16:rowId xmlns:a16="http://schemas.microsoft.com/office/drawing/2014/main" val="3818280616"/>
                  </a:ext>
                </a:extLst>
              </a:tr>
            </a:tbl>
          </a:graphicData>
        </a:graphic>
      </p:graphicFrame>
      <p:graphicFrame>
        <p:nvGraphicFramePr>
          <p:cNvPr id="12" name="Table 11">
            <a:extLst>
              <a:ext uri="{FF2B5EF4-FFF2-40B4-BE49-F238E27FC236}">
                <a16:creationId xmlns:a16="http://schemas.microsoft.com/office/drawing/2014/main" id="{8AA57A5C-800F-1898-2336-4AF28D7EA40A}"/>
              </a:ext>
            </a:extLst>
          </p:cNvPr>
          <p:cNvGraphicFramePr>
            <a:graphicFrameLocks noGrp="1"/>
          </p:cNvGraphicFramePr>
          <p:nvPr>
            <p:extLst>
              <p:ext uri="{D42A27DB-BD31-4B8C-83A1-F6EECF244321}">
                <p14:modId xmlns:p14="http://schemas.microsoft.com/office/powerpoint/2010/main" val="483523162"/>
              </p:ext>
            </p:extLst>
          </p:nvPr>
        </p:nvGraphicFramePr>
        <p:xfrm>
          <a:off x="2008909" y="5333999"/>
          <a:ext cx="8123599" cy="1287244"/>
        </p:xfrm>
        <a:graphic>
          <a:graphicData uri="http://schemas.openxmlformats.org/drawingml/2006/table">
            <a:tbl>
              <a:tblPr firstRow="1" bandRow="1">
                <a:tableStyleId>{5C22544A-7EE6-4342-B048-85BDC9FD1C3A}</a:tableStyleId>
              </a:tblPr>
              <a:tblGrid>
                <a:gridCol w="3919558">
                  <a:extLst>
                    <a:ext uri="{9D8B030D-6E8A-4147-A177-3AD203B41FA5}">
                      <a16:colId xmlns:a16="http://schemas.microsoft.com/office/drawing/2014/main" val="264286740"/>
                    </a:ext>
                  </a:extLst>
                </a:gridCol>
                <a:gridCol w="1311787">
                  <a:extLst>
                    <a:ext uri="{9D8B030D-6E8A-4147-A177-3AD203B41FA5}">
                      <a16:colId xmlns:a16="http://schemas.microsoft.com/office/drawing/2014/main" val="2325553918"/>
                    </a:ext>
                  </a:extLst>
                </a:gridCol>
                <a:gridCol w="1185350">
                  <a:extLst>
                    <a:ext uri="{9D8B030D-6E8A-4147-A177-3AD203B41FA5}">
                      <a16:colId xmlns:a16="http://schemas.microsoft.com/office/drawing/2014/main" val="941937020"/>
                    </a:ext>
                  </a:extLst>
                </a:gridCol>
                <a:gridCol w="1706904">
                  <a:extLst>
                    <a:ext uri="{9D8B030D-6E8A-4147-A177-3AD203B41FA5}">
                      <a16:colId xmlns:a16="http://schemas.microsoft.com/office/drawing/2014/main" val="3835058508"/>
                    </a:ext>
                  </a:extLst>
                </a:gridCol>
              </a:tblGrid>
              <a:tr h="608516">
                <a:tc>
                  <a:txBody>
                    <a:bodyPr/>
                    <a:lstStyle/>
                    <a:p>
                      <a:pPr algn="ctr" fontAlgn="b"/>
                      <a:r>
                        <a:rPr lang="en-US" sz="1600" dirty="0">
                          <a:effectLst/>
                        </a:rPr>
                        <a:t>multi-class classification with PCA data splitting on 25%</a:t>
                      </a:r>
                      <a:endParaRPr lang="en-US" sz="1600" dirty="0">
                        <a:effectLst/>
                        <a:latin typeface="Calibri"/>
                      </a:endParaRPr>
                    </a:p>
                  </a:txBody>
                  <a:tcPr marL="9525" marR="9525" marT="9525" anchor="b"/>
                </a:tc>
                <a:tc>
                  <a:txBody>
                    <a:bodyPr/>
                    <a:lstStyle/>
                    <a:p>
                      <a:pPr algn="ctr" fontAlgn="b"/>
                      <a:r>
                        <a:rPr lang="en-US" sz="1600" dirty="0">
                          <a:effectLst/>
                        </a:rPr>
                        <a:t>logistic regression</a:t>
                      </a:r>
                      <a:endParaRPr lang="en-US" sz="1600" dirty="0">
                        <a:effectLst/>
                        <a:latin typeface="Calibri"/>
                      </a:endParaRPr>
                    </a:p>
                  </a:txBody>
                  <a:tcPr marL="9525" marR="9525" marT="9525" anchor="b"/>
                </a:tc>
                <a:tc>
                  <a:txBody>
                    <a:bodyPr/>
                    <a:lstStyle/>
                    <a:p>
                      <a:pPr algn="ctr" fontAlgn="b"/>
                      <a:r>
                        <a:rPr lang="en-US" sz="1600" dirty="0">
                          <a:effectLst/>
                        </a:rPr>
                        <a:t>Random forest</a:t>
                      </a:r>
                      <a:endParaRPr lang="en-US" sz="1600" dirty="0">
                        <a:effectLst/>
                        <a:latin typeface="Calibri"/>
                      </a:endParaRPr>
                    </a:p>
                  </a:txBody>
                  <a:tcPr marL="9525" marR="9525" marT="9525" anchor="b"/>
                </a:tc>
                <a:tc>
                  <a:txBody>
                    <a:bodyPr/>
                    <a:lstStyle/>
                    <a:p>
                      <a:pPr algn="ctr" fontAlgn="b"/>
                      <a:r>
                        <a:rPr lang="en-US" sz="1600" dirty="0">
                          <a:effectLst/>
                        </a:rPr>
                        <a:t>XG-BOOST</a:t>
                      </a:r>
                      <a:endParaRPr lang="en-US" sz="1600" dirty="0">
                        <a:effectLst/>
                        <a:latin typeface="Calibri"/>
                      </a:endParaRPr>
                    </a:p>
                  </a:txBody>
                  <a:tcPr marL="9525" marR="9525" marT="9525" anchor="b"/>
                </a:tc>
                <a:extLst>
                  <a:ext uri="{0D108BD9-81ED-4DB2-BD59-A6C34878D82A}">
                    <a16:rowId xmlns:a16="http://schemas.microsoft.com/office/drawing/2014/main" val="905039250"/>
                  </a:ext>
                </a:extLst>
              </a:tr>
              <a:tr h="339364">
                <a:tc>
                  <a:txBody>
                    <a:bodyPr/>
                    <a:lstStyle/>
                    <a:p>
                      <a:pPr algn="ctr" fontAlgn="b"/>
                      <a:r>
                        <a:rPr lang="en-US" sz="1600" dirty="0">
                          <a:effectLst/>
                        </a:rPr>
                        <a:t>SMOTE over sampled</a:t>
                      </a:r>
                      <a:endParaRPr lang="en-US" sz="1600" dirty="0">
                        <a:effectLst/>
                        <a:latin typeface="Calibri"/>
                      </a:endParaRPr>
                    </a:p>
                  </a:txBody>
                  <a:tcPr marL="9525" marR="9525" marT="9525" anchor="b"/>
                </a:tc>
                <a:tc>
                  <a:txBody>
                    <a:bodyPr/>
                    <a:lstStyle/>
                    <a:p>
                      <a:pPr algn="ctr" fontAlgn="b"/>
                      <a:r>
                        <a:rPr lang="en-US" sz="1600" dirty="0">
                          <a:effectLst/>
                        </a:rPr>
                        <a:t>0.48</a:t>
                      </a:r>
                      <a:endParaRPr lang="en-US" sz="1600" dirty="0">
                        <a:effectLst/>
                        <a:latin typeface="Calibri"/>
                      </a:endParaRPr>
                    </a:p>
                  </a:txBody>
                  <a:tcPr marL="9525" marR="9525" marT="9525" anchor="b"/>
                </a:tc>
                <a:tc>
                  <a:txBody>
                    <a:bodyPr/>
                    <a:lstStyle/>
                    <a:p>
                      <a:pPr algn="ctr" fontAlgn="b"/>
                      <a:r>
                        <a:rPr lang="en-US" sz="1600" dirty="0">
                          <a:effectLst/>
                        </a:rPr>
                        <a:t>0.79</a:t>
                      </a:r>
                      <a:endParaRPr lang="en-US" sz="1600" dirty="0">
                        <a:effectLst/>
                        <a:latin typeface="Calibri"/>
                      </a:endParaRPr>
                    </a:p>
                  </a:txBody>
                  <a:tcPr marL="9525" marR="9525" marT="9525" anchor="b"/>
                </a:tc>
                <a:tc>
                  <a:txBody>
                    <a:bodyPr/>
                    <a:lstStyle/>
                    <a:p>
                      <a:pPr algn="ctr" fontAlgn="b"/>
                      <a:r>
                        <a:rPr lang="en-US" sz="1600" dirty="0">
                          <a:effectLst/>
                        </a:rPr>
                        <a:t>0.75</a:t>
                      </a:r>
                      <a:endParaRPr lang="en-US" sz="1600" dirty="0">
                        <a:effectLst/>
                        <a:latin typeface="Calibri"/>
                      </a:endParaRPr>
                    </a:p>
                  </a:txBody>
                  <a:tcPr marL="9525" marR="9525" marT="9525" anchor="b"/>
                </a:tc>
                <a:extLst>
                  <a:ext uri="{0D108BD9-81ED-4DB2-BD59-A6C34878D82A}">
                    <a16:rowId xmlns:a16="http://schemas.microsoft.com/office/drawing/2014/main" val="36427830"/>
                  </a:ext>
                </a:extLst>
              </a:tr>
              <a:tr h="339364">
                <a:tc>
                  <a:txBody>
                    <a:bodyPr/>
                    <a:lstStyle/>
                    <a:p>
                      <a:pPr algn="ctr" fontAlgn="b"/>
                      <a:r>
                        <a:rPr lang="en-US" sz="1600" dirty="0">
                          <a:effectLst/>
                        </a:rPr>
                        <a:t>ADAYSN over sampled</a:t>
                      </a:r>
                      <a:endParaRPr lang="en-US" sz="1600" dirty="0">
                        <a:effectLst/>
                        <a:latin typeface="Calibri"/>
                      </a:endParaRPr>
                    </a:p>
                  </a:txBody>
                  <a:tcPr marL="9525" marR="9525" marT="9525" anchor="b"/>
                </a:tc>
                <a:tc>
                  <a:txBody>
                    <a:bodyPr/>
                    <a:lstStyle/>
                    <a:p>
                      <a:pPr algn="ctr" fontAlgn="b"/>
                      <a:r>
                        <a:rPr lang="en-US" sz="1600" dirty="0">
                          <a:effectLst/>
                        </a:rPr>
                        <a:t>0.4</a:t>
                      </a:r>
                      <a:endParaRPr lang="en-US" sz="1600" dirty="0">
                        <a:effectLst/>
                        <a:latin typeface="Calibri"/>
                      </a:endParaRPr>
                    </a:p>
                  </a:txBody>
                  <a:tcPr marL="9525" marR="9525" marT="9525" anchor="b"/>
                </a:tc>
                <a:tc>
                  <a:txBody>
                    <a:bodyPr/>
                    <a:lstStyle/>
                    <a:p>
                      <a:pPr algn="ctr" fontAlgn="b"/>
                      <a:r>
                        <a:rPr lang="en-US" sz="1600" dirty="0">
                          <a:effectLst/>
                        </a:rPr>
                        <a:t>0.74</a:t>
                      </a:r>
                      <a:endParaRPr lang="en-US" sz="1600" dirty="0">
                        <a:effectLst/>
                        <a:latin typeface="Calibri"/>
                      </a:endParaRPr>
                    </a:p>
                  </a:txBody>
                  <a:tcPr marL="9525" marR="9525" marT="9525" anchor="b"/>
                </a:tc>
                <a:tc>
                  <a:txBody>
                    <a:bodyPr/>
                    <a:lstStyle/>
                    <a:p>
                      <a:pPr algn="ctr" fontAlgn="b"/>
                      <a:r>
                        <a:rPr lang="en-US" sz="1600" dirty="0">
                          <a:effectLst/>
                        </a:rPr>
                        <a:t>0.7</a:t>
                      </a:r>
                      <a:endParaRPr lang="en-US" sz="1600" dirty="0">
                        <a:effectLst/>
                        <a:latin typeface="Calibri"/>
                      </a:endParaRPr>
                    </a:p>
                  </a:txBody>
                  <a:tcPr marL="9525" marR="9525" marT="9525" anchor="b"/>
                </a:tc>
                <a:extLst>
                  <a:ext uri="{0D108BD9-81ED-4DB2-BD59-A6C34878D82A}">
                    <a16:rowId xmlns:a16="http://schemas.microsoft.com/office/drawing/2014/main" val="3311437439"/>
                  </a:ext>
                </a:extLst>
              </a:tr>
            </a:tbl>
          </a:graphicData>
        </a:graphic>
      </p:graphicFrame>
      <p:sp>
        <p:nvSpPr>
          <p:cNvPr id="13" name="TextBox 12">
            <a:extLst>
              <a:ext uri="{FF2B5EF4-FFF2-40B4-BE49-F238E27FC236}">
                <a16:creationId xmlns:a16="http://schemas.microsoft.com/office/drawing/2014/main" id="{AC77EE25-A9E0-DEB2-2704-3A416C1B5FCD}"/>
              </a:ext>
            </a:extLst>
          </p:cNvPr>
          <p:cNvSpPr txBox="1"/>
          <p:nvPr/>
        </p:nvSpPr>
        <p:spPr>
          <a:xfrm>
            <a:off x="2214253" y="4849090"/>
            <a:ext cx="7013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Results on applying PCA with SMOTE and ADAYSN over sampler</a:t>
            </a:r>
            <a:endParaRPr lang="en-US" dirty="0"/>
          </a:p>
        </p:txBody>
      </p:sp>
      <p:pic>
        <p:nvPicPr>
          <p:cNvPr id="7" name="Picture 6">
            <a:extLst>
              <a:ext uri="{FF2B5EF4-FFF2-40B4-BE49-F238E27FC236}">
                <a16:creationId xmlns:a16="http://schemas.microsoft.com/office/drawing/2014/main" id="{C4B7013B-E2F0-C2C2-A4E3-088047EEAB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157576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877D-F7D1-89AA-491D-B9B4C0E887E1}"/>
              </a:ext>
            </a:extLst>
          </p:cNvPr>
          <p:cNvSpPr>
            <a:spLocks noGrp="1"/>
          </p:cNvSpPr>
          <p:nvPr>
            <p:ph type="title"/>
          </p:nvPr>
        </p:nvSpPr>
        <p:spPr/>
        <p:txBody>
          <a:bodyPr>
            <a:normAutofit/>
          </a:bodyPr>
          <a:lstStyle/>
          <a:p>
            <a:r>
              <a:rPr lang="en-US" sz="2800" b="1" u="sng" dirty="0"/>
              <a:t>Links to our dataset and references:</a:t>
            </a:r>
          </a:p>
        </p:txBody>
      </p:sp>
      <p:sp>
        <p:nvSpPr>
          <p:cNvPr id="3" name="Content Placeholder 2">
            <a:extLst>
              <a:ext uri="{FF2B5EF4-FFF2-40B4-BE49-F238E27FC236}">
                <a16:creationId xmlns:a16="http://schemas.microsoft.com/office/drawing/2014/main" id="{D1EDB93D-6077-6BCC-E00D-2489C1EDE759}"/>
              </a:ext>
            </a:extLst>
          </p:cNvPr>
          <p:cNvSpPr>
            <a:spLocks noGrp="1"/>
          </p:cNvSpPr>
          <p:nvPr>
            <p:ph idx="1"/>
          </p:nvPr>
        </p:nvSpPr>
        <p:spPr/>
        <p:txBody>
          <a:bodyPr>
            <a:normAutofit lnSpcReduction="10000"/>
          </a:bodyPr>
          <a:lstStyle/>
          <a:p>
            <a:r>
              <a:rPr lang="en-US" sz="2000" dirty="0"/>
              <a:t>Queens Land University dataset: </a:t>
            </a:r>
            <a:r>
              <a:rPr lang="en-US" sz="2000" dirty="0">
                <a:hlinkClick r:id="rId2"/>
              </a:rPr>
              <a:t>https://staff.itee.uq.edu.au/marius/NIDS_datasets/</a:t>
            </a:r>
            <a:endParaRPr lang="en-US" sz="2000" dirty="0"/>
          </a:p>
          <a:p>
            <a:r>
              <a:rPr lang="en-US" sz="2000" dirty="0"/>
              <a:t>. </a:t>
            </a:r>
            <a:r>
              <a:rPr lang="en-US" sz="2000" dirty="0" err="1"/>
              <a:t>Claise</a:t>
            </a:r>
            <a:r>
              <a:rPr lang="en-US" sz="2000" dirty="0"/>
              <a:t>, B., </a:t>
            </a:r>
            <a:r>
              <a:rPr lang="en-US" sz="2000" dirty="0" err="1"/>
              <a:t>Sadasivan</a:t>
            </a:r>
            <a:r>
              <a:rPr lang="en-US" sz="2000" dirty="0"/>
              <a:t>, G., </a:t>
            </a:r>
            <a:r>
              <a:rPr lang="en-US" sz="2000" dirty="0" err="1"/>
              <a:t>Valluri</a:t>
            </a:r>
            <a:r>
              <a:rPr lang="en-US" sz="2000" dirty="0"/>
              <a:t>, V., </a:t>
            </a:r>
            <a:r>
              <a:rPr lang="en-US" sz="2000" dirty="0" err="1"/>
              <a:t>Djernaes</a:t>
            </a:r>
            <a:r>
              <a:rPr lang="en-US" sz="2000" dirty="0"/>
              <a:t>, M.: Cisco systems NetFlow services export version 9 (2004)</a:t>
            </a:r>
          </a:p>
          <a:p>
            <a:r>
              <a:rPr lang="en-US" sz="2000" dirty="0"/>
              <a:t>. </a:t>
            </a:r>
            <a:r>
              <a:rPr lang="en-US" sz="2000" dirty="0" err="1"/>
              <a:t>Moustafa</a:t>
            </a:r>
            <a:r>
              <a:rPr lang="en-US" sz="2000" dirty="0"/>
              <a:t>, N.: Ton-</a:t>
            </a:r>
            <a:r>
              <a:rPr lang="en-US" sz="2000" dirty="0" err="1"/>
              <a:t>iot</a:t>
            </a:r>
            <a:r>
              <a:rPr lang="en-US" sz="2000" dirty="0"/>
              <a:t> datasets (2019). </a:t>
            </a:r>
            <a:r>
              <a:rPr lang="en-US" sz="2000" dirty="0">
                <a:hlinkClick r:id="rId3"/>
              </a:rPr>
              <a:t>https://doi.org/10.21227/fesz-dm97</a:t>
            </a:r>
            <a:r>
              <a:rPr lang="en-US" sz="2000" dirty="0"/>
              <a:t>, </a:t>
            </a:r>
            <a:r>
              <a:rPr lang="en-US" sz="2000" dirty="0">
                <a:hlinkClick r:id="rId4"/>
              </a:rPr>
              <a:t>http://dx.doi.org/10.21227/fesz-dm97 </a:t>
            </a:r>
            <a:endParaRPr lang="en-US" sz="2000" dirty="0"/>
          </a:p>
          <a:p>
            <a:r>
              <a:rPr lang="en-US" sz="2000" dirty="0"/>
              <a:t>Cisco Systems: Cisco IOS NetFlow Version 9 Flow-Record Format - White Paper. </a:t>
            </a:r>
            <a:r>
              <a:rPr lang="en-US" sz="2000" dirty="0">
                <a:hlinkClick r:id="rId5"/>
              </a:rPr>
              <a:t>https://www.cisco.com/en/US/technologies/tk648/tk362/technologies_</a:t>
            </a:r>
            <a:r>
              <a:rPr lang="en-US" sz="2000" dirty="0"/>
              <a:t> white_paper09186a00800a3db9.pdf (2011</a:t>
            </a:r>
          </a:p>
          <a:p>
            <a:r>
              <a:rPr lang="en-US" sz="2000" dirty="0" err="1"/>
              <a:t>Shiravi</a:t>
            </a:r>
            <a:r>
              <a:rPr lang="en-US" sz="2000" dirty="0"/>
              <a:t>, A., </a:t>
            </a:r>
            <a:r>
              <a:rPr lang="en-US" sz="2000" dirty="0" err="1"/>
              <a:t>Shiravi</a:t>
            </a:r>
            <a:r>
              <a:rPr lang="en-US" sz="2000" dirty="0"/>
              <a:t>, H., </a:t>
            </a:r>
            <a:r>
              <a:rPr lang="en-US" sz="2000" dirty="0" err="1"/>
              <a:t>Tavallaee</a:t>
            </a:r>
            <a:r>
              <a:rPr lang="en-US" sz="2000" dirty="0"/>
              <a:t>, M., </a:t>
            </a:r>
            <a:r>
              <a:rPr lang="en-US" sz="2000" dirty="0" err="1"/>
              <a:t>Ghorbani</a:t>
            </a:r>
            <a:r>
              <a:rPr lang="en-US" sz="2000" dirty="0"/>
              <a:t>, A.A.: Toward developing a systematic approach to generate benchmark datasets for intrusion detection. Computers &amp; Security 31(3), 357 – 374 (2012).</a:t>
            </a:r>
            <a:br>
              <a:rPr lang="en-US" sz="2000" dirty="0"/>
            </a:br>
            <a:r>
              <a:rPr lang="en-US" sz="2000" dirty="0">
                <a:hlinkClick r:id="rId6"/>
              </a:rPr>
              <a:t>https://doi.org/https://doi.org/10.1016/j.cose.2011.12.012</a:t>
            </a:r>
            <a:r>
              <a:rPr lang="en-US" sz="2000" dirty="0"/>
              <a:t>,</a:t>
            </a:r>
            <a:br>
              <a:rPr lang="en-US" sz="2000" dirty="0"/>
            </a:br>
            <a:r>
              <a:rPr lang="en-US" sz="2000" dirty="0">
                <a:hlinkClick r:id="rId7"/>
              </a:rPr>
              <a:t>http://www.sciencedirect.com/science/article/pii/S0167404811001672</a:t>
            </a:r>
            <a:br>
              <a:rPr lang="en-US" sz="2000" dirty="0"/>
            </a:br>
            <a:r>
              <a:rPr lang="en-US" sz="2000" dirty="0"/>
              <a:t> </a:t>
            </a:r>
          </a:p>
          <a:p>
            <a:endParaRPr lang="en-US" sz="2000" dirty="0"/>
          </a:p>
        </p:txBody>
      </p:sp>
      <p:pic>
        <p:nvPicPr>
          <p:cNvPr id="4" name="Picture 3">
            <a:extLst>
              <a:ext uri="{FF2B5EF4-FFF2-40B4-BE49-F238E27FC236}">
                <a16:creationId xmlns:a16="http://schemas.microsoft.com/office/drawing/2014/main" id="{AC043938-9BA0-EEE6-A972-A81088DAE9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703493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2F12-5839-7624-CF2C-16F7168831CC}"/>
              </a:ext>
            </a:extLst>
          </p:cNvPr>
          <p:cNvSpPr>
            <a:spLocks noGrp="1"/>
          </p:cNvSpPr>
          <p:nvPr>
            <p:ph type="title"/>
          </p:nvPr>
        </p:nvSpPr>
        <p:spPr/>
        <p:txBody>
          <a:bodyPr/>
          <a:lstStyle/>
          <a:p>
            <a:pPr algn="ctr"/>
            <a:r>
              <a:rPr lang="en-US" dirty="0"/>
              <a:t>Thank you very much  </a:t>
            </a:r>
          </a:p>
        </p:txBody>
      </p:sp>
      <p:pic>
        <p:nvPicPr>
          <p:cNvPr id="5" name="Content Placeholder 4">
            <a:extLst>
              <a:ext uri="{FF2B5EF4-FFF2-40B4-BE49-F238E27FC236}">
                <a16:creationId xmlns:a16="http://schemas.microsoft.com/office/drawing/2014/main" id="{D6BF2B52-9B57-B968-38B1-1033CB6BFE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1580" y="1690688"/>
            <a:ext cx="5999569" cy="4595812"/>
          </a:xfrm>
        </p:spPr>
      </p:pic>
    </p:spTree>
    <p:extLst>
      <p:ext uri="{BB962C8B-B14F-4D97-AF65-F5344CB8AC3E}">
        <p14:creationId xmlns:p14="http://schemas.microsoft.com/office/powerpoint/2010/main" val="529866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627587" y="122068"/>
            <a:ext cx="10276915" cy="7145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rgbClr val="002060"/>
                </a:solidFill>
                <a:latin typeface="Palatino Linotype"/>
                <a:ea typeface="Calibri"/>
                <a:cs typeface="Calibri"/>
              </a:rPr>
              <a:t>Goals of NIDS</a:t>
            </a:r>
            <a:endParaRPr lang="en-US" dirty="0"/>
          </a:p>
          <a:p>
            <a:pPr>
              <a:spcAft>
                <a:spcPts val="500"/>
              </a:spcAft>
            </a:pPr>
            <a:r>
              <a:rPr lang="en-US" sz="2000" dirty="0">
                <a:solidFill>
                  <a:srgbClr val="1F497D"/>
                </a:solidFill>
                <a:latin typeface="Palatino Linotype"/>
                <a:ea typeface="Calibri"/>
                <a:cs typeface="Calibri"/>
              </a:rPr>
              <a:t>•</a:t>
            </a:r>
            <a:r>
              <a:rPr lang="en-US" sz="2400" b="1" dirty="0">
                <a:latin typeface="Palatino Linotype"/>
                <a:ea typeface="Calibri"/>
                <a:cs typeface="Calibri"/>
              </a:rPr>
              <a:t>The main goals of NIDS include:</a:t>
            </a:r>
            <a:endParaRPr lang="en-US" sz="2000" b="1" dirty="0">
              <a:ea typeface="Calibri" panose="020F0502020204030204"/>
              <a:cs typeface="Calibri" panose="020F0502020204030204"/>
            </a:endParaRPr>
          </a:p>
          <a:p>
            <a:pPr>
              <a:spcAft>
                <a:spcPts val="500"/>
              </a:spcAft>
            </a:pPr>
            <a:r>
              <a:rPr lang="en-US" sz="2400" dirty="0">
                <a:solidFill>
                  <a:srgbClr val="1F497D"/>
                </a:solidFill>
                <a:ea typeface="+mn-lt"/>
                <a:cs typeface="+mn-lt"/>
              </a:rPr>
              <a:t>1.</a:t>
            </a:r>
            <a:r>
              <a:rPr lang="en-US" sz="2400" dirty="0">
                <a:latin typeface="Calibri"/>
                <a:ea typeface="Calibri"/>
                <a:cs typeface="Calibri"/>
              </a:rPr>
              <a:t>Detect wide variety of intrusions</a:t>
            </a:r>
          </a:p>
          <a:p>
            <a:pPr>
              <a:spcAft>
                <a:spcPts val="500"/>
              </a:spcAft>
            </a:pPr>
            <a:r>
              <a:rPr lang="en-US" sz="2000" dirty="0">
                <a:solidFill>
                  <a:srgbClr val="1F497D"/>
                </a:solidFill>
                <a:latin typeface="Calibri"/>
                <a:ea typeface="Calibri"/>
                <a:cs typeface="Courier New"/>
              </a:rPr>
              <a:t>O </a:t>
            </a:r>
            <a:r>
              <a:rPr lang="en-US" sz="2000" dirty="0">
                <a:latin typeface="Calibri"/>
                <a:ea typeface="Calibri"/>
                <a:cs typeface="Calibri"/>
              </a:rPr>
              <a:t>Previously known and unknown attacks</a:t>
            </a:r>
          </a:p>
          <a:p>
            <a:pPr>
              <a:spcAft>
                <a:spcPts val="500"/>
              </a:spcAft>
            </a:pPr>
            <a:r>
              <a:rPr lang="en-US" sz="2000" dirty="0">
                <a:solidFill>
                  <a:srgbClr val="1F497D"/>
                </a:solidFill>
                <a:latin typeface="Calibri"/>
                <a:ea typeface="Calibri"/>
                <a:cs typeface="Courier New"/>
              </a:rPr>
              <a:t>O </a:t>
            </a:r>
            <a:r>
              <a:rPr lang="en-US" sz="2000" dirty="0">
                <a:latin typeface="Calibri"/>
                <a:ea typeface="Calibri"/>
                <a:cs typeface="Calibri"/>
              </a:rPr>
              <a:t>Suggests if there is a need to learn/adapt to new attacks or change in behavior</a:t>
            </a:r>
          </a:p>
          <a:p>
            <a:pPr>
              <a:spcAft>
                <a:spcPts val="500"/>
              </a:spcAft>
            </a:pPr>
            <a:r>
              <a:rPr lang="en-US" sz="2400" dirty="0">
                <a:solidFill>
                  <a:srgbClr val="1F497D"/>
                </a:solidFill>
                <a:ea typeface="+mn-lt"/>
                <a:cs typeface="+mn-lt"/>
              </a:rPr>
              <a:t>2.</a:t>
            </a:r>
            <a:r>
              <a:rPr lang="en-US" sz="2400" dirty="0">
                <a:latin typeface="Calibri"/>
                <a:ea typeface="Calibri"/>
                <a:cs typeface="Calibri"/>
              </a:rPr>
              <a:t>Detect intrusions in timely fashion</a:t>
            </a:r>
          </a:p>
          <a:p>
            <a:pPr>
              <a:spcAft>
                <a:spcPts val="500"/>
              </a:spcAft>
            </a:pPr>
            <a:r>
              <a:rPr lang="en-US" sz="2000" dirty="0">
                <a:solidFill>
                  <a:srgbClr val="1F497D"/>
                </a:solidFill>
                <a:latin typeface="Calibri"/>
                <a:ea typeface="Calibri"/>
                <a:cs typeface="Courier New"/>
              </a:rPr>
              <a:t>O </a:t>
            </a:r>
            <a:r>
              <a:rPr lang="en-US" sz="2000" dirty="0">
                <a:latin typeface="Calibri"/>
                <a:ea typeface="Calibri"/>
                <a:cs typeface="Calibri"/>
              </a:rPr>
              <a:t>And minimize the time spent verifying attacks</a:t>
            </a:r>
          </a:p>
          <a:p>
            <a:pPr>
              <a:spcAft>
                <a:spcPts val="500"/>
              </a:spcAft>
            </a:pPr>
            <a:r>
              <a:rPr lang="en-US" sz="2000" dirty="0">
                <a:solidFill>
                  <a:srgbClr val="1F497D"/>
                </a:solidFill>
                <a:latin typeface="Calibri"/>
                <a:ea typeface="Calibri"/>
                <a:cs typeface="Courier New"/>
              </a:rPr>
              <a:t>O </a:t>
            </a:r>
            <a:r>
              <a:rPr lang="en-US" sz="2000" dirty="0">
                <a:latin typeface="Calibri"/>
                <a:ea typeface="Calibri"/>
                <a:cs typeface="Calibri"/>
              </a:rPr>
              <a:t>Depending on the system criticality, it may be required to operate in real-time, especially when the system responds to (and not only monitors) intrusions</a:t>
            </a:r>
            <a:endParaRPr lang="en-US" dirty="0"/>
          </a:p>
          <a:p>
            <a:pPr>
              <a:spcAft>
                <a:spcPts val="500"/>
              </a:spcAft>
            </a:pPr>
            <a:r>
              <a:rPr lang="en-US" sz="2000" dirty="0">
                <a:solidFill>
                  <a:srgbClr val="1F497D"/>
                </a:solidFill>
                <a:latin typeface="Calibri"/>
                <a:ea typeface="Calibri"/>
                <a:cs typeface="Arial"/>
              </a:rPr>
              <a:t>– </a:t>
            </a:r>
            <a:r>
              <a:rPr lang="en-US" sz="2000" dirty="0">
                <a:latin typeface="Calibri"/>
                <a:ea typeface="Calibri"/>
                <a:cs typeface="Calibri"/>
              </a:rPr>
              <a:t>Problem: analyzing commands may impact the response time of the system</a:t>
            </a:r>
          </a:p>
          <a:p>
            <a:pPr>
              <a:spcAft>
                <a:spcPts val="500"/>
              </a:spcAft>
            </a:pPr>
            <a:r>
              <a:rPr lang="en-US" sz="2400" dirty="0">
                <a:solidFill>
                  <a:srgbClr val="1F497D"/>
                </a:solidFill>
                <a:ea typeface="+mn-lt"/>
                <a:cs typeface="+mn-lt"/>
              </a:rPr>
              <a:t>3.</a:t>
            </a:r>
            <a:r>
              <a:rPr lang="en-US" sz="2400" dirty="0">
                <a:latin typeface="Calibri"/>
                <a:ea typeface="Calibri"/>
                <a:cs typeface="Calibri"/>
              </a:rPr>
              <a:t>Present the analysis in a simple, easy-to-understand format</a:t>
            </a:r>
          </a:p>
          <a:p>
            <a:pPr>
              <a:spcAft>
                <a:spcPts val="500"/>
              </a:spcAft>
            </a:pPr>
            <a:r>
              <a:rPr lang="en-US" sz="2000" dirty="0">
                <a:solidFill>
                  <a:srgbClr val="1F497D"/>
                </a:solidFill>
                <a:latin typeface="Calibri"/>
                <a:ea typeface="Calibri"/>
                <a:cs typeface="Courier New"/>
              </a:rPr>
              <a:t>O </a:t>
            </a:r>
            <a:r>
              <a:rPr lang="en-US" sz="2000" dirty="0">
                <a:latin typeface="Calibri"/>
                <a:ea typeface="Calibri"/>
                <a:cs typeface="Calibri"/>
              </a:rPr>
              <a:t>Ideally as a binary indicator (normal vs malicious activities)</a:t>
            </a:r>
          </a:p>
          <a:p>
            <a:pPr>
              <a:spcAft>
                <a:spcPts val="500"/>
              </a:spcAft>
            </a:pPr>
            <a:r>
              <a:rPr lang="en-US" sz="2000" dirty="0">
                <a:solidFill>
                  <a:srgbClr val="1F497D"/>
                </a:solidFill>
                <a:latin typeface="Calibri"/>
                <a:ea typeface="Calibri"/>
                <a:cs typeface="Courier New"/>
              </a:rPr>
              <a:t>O </a:t>
            </a:r>
            <a:r>
              <a:rPr lang="en-US" sz="2000" dirty="0">
                <a:latin typeface="Calibri"/>
                <a:ea typeface="Calibri"/>
                <a:cs typeface="Calibri"/>
              </a:rPr>
              <a:t>Usually the analysis is more complex (than a binary output), and security analysts are required to examine suspected attacks</a:t>
            </a:r>
          </a:p>
          <a:p>
            <a:pPr>
              <a:spcAft>
                <a:spcPts val="500"/>
              </a:spcAft>
            </a:pPr>
            <a:r>
              <a:rPr lang="en-US" sz="2000" dirty="0">
                <a:solidFill>
                  <a:srgbClr val="1F497D"/>
                </a:solidFill>
                <a:latin typeface="Calibri"/>
                <a:ea typeface="Calibri"/>
                <a:cs typeface="Courier New"/>
              </a:rPr>
              <a:t>O </a:t>
            </a:r>
            <a:r>
              <a:rPr lang="en-US" sz="2000" dirty="0">
                <a:latin typeface="Calibri"/>
                <a:ea typeface="Calibri"/>
                <a:cs typeface="Calibri"/>
              </a:rPr>
              <a:t>The user interface is critical, especially when monitoring large systems </a:t>
            </a:r>
          </a:p>
          <a:p>
            <a:pPr>
              <a:spcAft>
                <a:spcPts val="500"/>
              </a:spcAft>
            </a:pPr>
            <a:r>
              <a:rPr lang="en-US" sz="2400" dirty="0">
                <a:solidFill>
                  <a:srgbClr val="1F497D"/>
                </a:solidFill>
                <a:ea typeface="+mn-lt"/>
                <a:cs typeface="+mn-lt"/>
              </a:rPr>
              <a:t>4.</a:t>
            </a:r>
            <a:r>
              <a:rPr lang="en-US" sz="2400" dirty="0">
                <a:latin typeface="Calibri"/>
                <a:ea typeface="Calibri"/>
                <a:cs typeface="Calibri"/>
              </a:rPr>
              <a:t>Is accurate</a:t>
            </a:r>
          </a:p>
          <a:p>
            <a:pPr>
              <a:spcAft>
                <a:spcPts val="500"/>
              </a:spcAft>
            </a:pPr>
            <a:r>
              <a:rPr lang="en-US" sz="2000" dirty="0">
                <a:solidFill>
                  <a:srgbClr val="1F497D"/>
                </a:solidFill>
                <a:latin typeface="Calibri"/>
                <a:ea typeface="Calibri"/>
                <a:cs typeface="Courier New"/>
              </a:rPr>
              <a:t>O </a:t>
            </a:r>
            <a:r>
              <a:rPr lang="en-US" sz="2000" dirty="0">
                <a:latin typeface="Calibri"/>
                <a:ea typeface="Calibri"/>
                <a:cs typeface="Calibri"/>
              </a:rPr>
              <a:t>Minimize false positives, false negatives</a:t>
            </a:r>
          </a:p>
          <a:p>
            <a:pPr>
              <a:spcAft>
                <a:spcPts val="500"/>
              </a:spcAft>
            </a:pPr>
            <a:endParaRPr lang="en-US" sz="2000" dirty="0">
              <a:ea typeface="Calibri"/>
              <a:cs typeface="Calibri"/>
            </a:endParaRPr>
          </a:p>
        </p:txBody>
      </p:sp>
      <p:pic>
        <p:nvPicPr>
          <p:cNvPr id="3" name="Picture 2">
            <a:extLst>
              <a:ext uri="{FF2B5EF4-FFF2-40B4-BE49-F238E27FC236}">
                <a16:creationId xmlns:a16="http://schemas.microsoft.com/office/drawing/2014/main" id="{EF31C6BE-C986-E9A7-C249-D1A2F129FD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10382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rgbClr val="002060"/>
                </a:solidFill>
                <a:latin typeface="Palatino Linotype"/>
                <a:ea typeface="Calibri"/>
                <a:cs typeface="Calibri"/>
              </a:rPr>
              <a:t>NIDS with Machine Learning</a:t>
            </a:r>
            <a:endParaRPr lang="en-US" dirty="0"/>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853907" y="1300139"/>
            <a:ext cx="9739343" cy="46140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solidFill>
                  <a:srgbClr val="1F497D"/>
                </a:solidFill>
                <a:latin typeface="Calibri"/>
                <a:cs typeface="Calibri"/>
              </a:rPr>
              <a:t>• </a:t>
            </a:r>
            <a:r>
              <a:rPr lang="en-US" sz="2000" dirty="0">
                <a:latin typeface="Calibri"/>
                <a:cs typeface="Calibri"/>
              </a:rPr>
              <a:t>Enormous increase in network traffic in recent years and the resulting security threats are posing many challenges for detecting malicious network intrusions.</a:t>
            </a:r>
          </a:p>
          <a:p>
            <a:pPr>
              <a:lnSpc>
                <a:spcPct val="150000"/>
              </a:lnSpc>
            </a:pPr>
            <a:r>
              <a:rPr lang="en-US" sz="2000" dirty="0">
                <a:solidFill>
                  <a:srgbClr val="1F497D"/>
                </a:solidFill>
                <a:latin typeface="Calibri"/>
                <a:cs typeface="Calibri"/>
              </a:rPr>
              <a:t>• </a:t>
            </a:r>
            <a:r>
              <a:rPr lang="en-US" sz="2000" dirty="0">
                <a:latin typeface="Calibri"/>
                <a:cs typeface="Calibri"/>
              </a:rPr>
              <a:t>To address these challenges, ML and DL-based NIDS have been implemented for detecting network intrusions.</a:t>
            </a:r>
          </a:p>
          <a:p>
            <a:pPr>
              <a:lnSpc>
                <a:spcPct val="150000"/>
              </a:lnSpc>
            </a:pPr>
            <a:r>
              <a:rPr lang="en-US" sz="2000" dirty="0">
                <a:solidFill>
                  <a:srgbClr val="1F497D"/>
                </a:solidFill>
                <a:latin typeface="Calibri"/>
                <a:cs typeface="Calibri"/>
              </a:rPr>
              <a:t>• </a:t>
            </a:r>
            <a:r>
              <a:rPr lang="en-US" sz="2000" dirty="0">
                <a:latin typeface="Calibri"/>
                <a:cs typeface="Calibri"/>
              </a:rPr>
              <a:t>Anomaly detection has been the main focus of these methods, due to the potential for detecting new types of attacks.</a:t>
            </a:r>
            <a:endParaRPr lang="en-US" dirty="0"/>
          </a:p>
          <a:p>
            <a:pPr>
              <a:lnSpc>
                <a:spcPct val="150000"/>
              </a:lnSpc>
              <a:spcAft>
                <a:spcPts val="700"/>
              </a:spcAft>
            </a:pPr>
            <a:r>
              <a:rPr lang="en-US" sz="2000" dirty="0">
                <a:solidFill>
                  <a:srgbClr val="1F497D"/>
                </a:solidFill>
                <a:latin typeface="Calibri"/>
                <a:cs typeface="Calibri"/>
              </a:rPr>
              <a:t>• </a:t>
            </a:r>
            <a:r>
              <a:rPr lang="en-US" sz="2000" dirty="0">
                <a:latin typeface="Calibri"/>
                <a:cs typeface="Calibri"/>
              </a:rPr>
              <a:t>In the remainder of the lecture, we will first overview the datasets that are commonly used for training and evaluating ML-based NIDS, followed by a description of the ML models used for anomaly detection, and followed by adversarial attacks on ML models for NIDS.</a:t>
            </a:r>
            <a:endParaRPr lang="en-US" dirty="0">
              <a:latin typeface="Calibri"/>
              <a:cs typeface="Calibri"/>
            </a:endParaRPr>
          </a:p>
          <a:p>
            <a:pPr algn="l"/>
            <a:endParaRPr lang="en-US" dirty="0">
              <a:ea typeface="Calibri"/>
              <a:cs typeface="Calibri"/>
            </a:endParaRPr>
          </a:p>
        </p:txBody>
      </p:sp>
      <p:pic>
        <p:nvPicPr>
          <p:cNvPr id="7" name="Picture 6">
            <a:extLst>
              <a:ext uri="{FF2B5EF4-FFF2-40B4-BE49-F238E27FC236}">
                <a16:creationId xmlns:a16="http://schemas.microsoft.com/office/drawing/2014/main" id="{6318BC07-BA49-9BF0-91BD-6FC6C5DBA3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07896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1755277" y="4850931"/>
            <a:ext cx="10508314" cy="25801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r>
              <a:rPr lang="en-US" sz="2000" dirty="0">
                <a:ea typeface="Calibri"/>
                <a:cs typeface="Calibri"/>
              </a:rPr>
              <a:t>Machine learning models that applied :</a:t>
            </a:r>
          </a:p>
          <a:p>
            <a:pPr marL="457200" indent="-457200">
              <a:spcAft>
                <a:spcPts val="1000"/>
              </a:spcAft>
              <a:buFont typeface="Wingdings"/>
              <a:buChar char="v"/>
            </a:pPr>
            <a:r>
              <a:rPr lang="en-US" sz="2000" dirty="0">
                <a:ea typeface="Calibri"/>
                <a:cs typeface="Calibri"/>
              </a:rPr>
              <a:t>Logistic regression </a:t>
            </a:r>
          </a:p>
          <a:p>
            <a:pPr marL="457200" indent="-457200">
              <a:spcAft>
                <a:spcPts val="1000"/>
              </a:spcAft>
              <a:buFont typeface="Wingdings"/>
              <a:buChar char="v"/>
            </a:pPr>
            <a:r>
              <a:rPr lang="en-US" sz="2000" dirty="0">
                <a:ea typeface="Calibri"/>
                <a:cs typeface="Calibri"/>
              </a:rPr>
              <a:t>Random forest</a:t>
            </a:r>
          </a:p>
          <a:p>
            <a:pPr marL="457200" indent="-457200">
              <a:spcAft>
                <a:spcPts val="1000"/>
              </a:spcAft>
              <a:buFont typeface="Wingdings"/>
              <a:buChar char="v"/>
            </a:pPr>
            <a:r>
              <a:rPr lang="en-US" sz="2000" dirty="0">
                <a:ea typeface="Calibri"/>
                <a:cs typeface="Calibri"/>
              </a:rPr>
              <a:t>XG-Boost  at binary classification and Cat-boost at multi classification</a:t>
            </a:r>
          </a:p>
          <a:p>
            <a:pPr marL="457200" indent="-457200">
              <a:spcAft>
                <a:spcPts val="1000"/>
              </a:spcAft>
              <a:buFont typeface="Wingdings"/>
              <a:buChar char="v"/>
            </a:pPr>
            <a:endParaRPr lang="en-US" sz="2000" dirty="0">
              <a:ea typeface="Calibri"/>
              <a:cs typeface="Calibri"/>
            </a:endParaRPr>
          </a:p>
          <a:p>
            <a:pPr marL="342900" indent="-342900">
              <a:spcAft>
                <a:spcPts val="1000"/>
              </a:spcAft>
              <a:buFont typeface="Wingdings"/>
              <a:buChar char="v"/>
            </a:pPr>
            <a:endParaRPr lang="en-US" sz="20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rgbClr val="002060"/>
                </a:solidFill>
                <a:latin typeface="Palatino Linotype"/>
                <a:ea typeface="Calibri"/>
                <a:cs typeface="Calibri"/>
              </a:rPr>
              <a:t>NIDS with Machine Learning</a:t>
            </a:r>
            <a:endParaRPr lang="en-US" dirty="0"/>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Palatino Linotype"/>
            </a:endParaRPr>
          </a:p>
          <a:p>
            <a:pPr algn="l"/>
            <a:endParaRPr lang="en-US" dirty="0">
              <a:ea typeface="Calibri"/>
              <a:cs typeface="Calibri"/>
            </a:endParaRPr>
          </a:p>
        </p:txBody>
      </p:sp>
      <p:pic>
        <p:nvPicPr>
          <p:cNvPr id="7" name="Picture 6" descr="A diagram of a system&#10;&#10;Description automatically generated">
            <a:extLst>
              <a:ext uri="{FF2B5EF4-FFF2-40B4-BE49-F238E27FC236}">
                <a16:creationId xmlns:a16="http://schemas.microsoft.com/office/drawing/2014/main" id="{AD7C824E-18B7-8DD6-B794-D72DD9CEA256}"/>
              </a:ext>
            </a:extLst>
          </p:cNvPr>
          <p:cNvPicPr>
            <a:picLocks noChangeAspect="1"/>
          </p:cNvPicPr>
          <p:nvPr/>
        </p:nvPicPr>
        <p:blipFill>
          <a:blip r:embed="rId3"/>
          <a:stretch>
            <a:fillRect/>
          </a:stretch>
        </p:blipFill>
        <p:spPr>
          <a:xfrm>
            <a:off x="2516843" y="992626"/>
            <a:ext cx="7416051" cy="2676397"/>
          </a:xfrm>
          <a:prstGeom prst="rect">
            <a:avLst/>
          </a:prstGeom>
        </p:spPr>
      </p:pic>
      <p:sp>
        <p:nvSpPr>
          <p:cNvPr id="26" name="TextBox 25">
            <a:extLst>
              <a:ext uri="{FF2B5EF4-FFF2-40B4-BE49-F238E27FC236}">
                <a16:creationId xmlns:a16="http://schemas.microsoft.com/office/drawing/2014/main" id="{5EC44C3B-5464-9505-64CC-AE1ACA6CBAE6}"/>
              </a:ext>
            </a:extLst>
          </p:cNvPr>
          <p:cNvSpPr txBox="1"/>
          <p:nvPr/>
        </p:nvSpPr>
        <p:spPr>
          <a:xfrm>
            <a:off x="1744071" y="3932048"/>
            <a:ext cx="1050831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r>
              <a:rPr lang="en-US" sz="2000" dirty="0">
                <a:ea typeface="+mn-lt"/>
                <a:cs typeface="+mn-lt"/>
              </a:rPr>
              <a:t>Machine learning has been used as a technique to detect anomalies in network traffic as well as novel day-zero attacks without having its signature known before.</a:t>
            </a:r>
            <a:endParaRPr lang="en-US" sz="2000" dirty="0">
              <a:ea typeface="Calibri"/>
              <a:cs typeface="Calibri"/>
            </a:endParaRPr>
          </a:p>
        </p:txBody>
      </p:sp>
      <p:pic>
        <p:nvPicPr>
          <p:cNvPr id="8" name="Picture 7">
            <a:extLst>
              <a:ext uri="{FF2B5EF4-FFF2-40B4-BE49-F238E27FC236}">
                <a16:creationId xmlns:a16="http://schemas.microsoft.com/office/drawing/2014/main" id="{185E63F3-5EBE-C27E-DB46-D8C9B19F16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19790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338121" y="2788648"/>
            <a:ext cx="846032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Calibri"/>
                <a:ea typeface="Calibri"/>
                <a:cs typeface="Calibri"/>
              </a:rPr>
              <a:t>Data exploration</a:t>
            </a:r>
          </a:p>
          <a:p>
            <a:pPr algn="l"/>
            <a:endParaRPr lang="en-US">
              <a:ea typeface="Calibri"/>
              <a:cs typeface="Calibri"/>
            </a:endParaRPr>
          </a:p>
        </p:txBody>
      </p:sp>
    </p:spTree>
    <p:extLst>
      <p:ext uri="{BB962C8B-B14F-4D97-AF65-F5344CB8AC3E}">
        <p14:creationId xmlns:p14="http://schemas.microsoft.com/office/powerpoint/2010/main" val="1486308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TotalTime>
  <Words>3375</Words>
  <Application>Microsoft Office PowerPoint</Application>
  <PresentationFormat>Widescreen</PresentationFormat>
  <Paragraphs>312</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Palatino Linotype</vt:lpstr>
      <vt:lpstr>Wingdings</vt:lpstr>
      <vt:lpstr>office theme</vt:lpstr>
      <vt:lpstr>PowerPoint Presentation</vt:lpstr>
      <vt:lpstr>Supervised by Dr.Maggie Ezzat</vt:lpstr>
      <vt:lpstr>PowerPoint Presentation</vt:lpstr>
      <vt:lpstr>PowerPoint Presentation</vt:lpstr>
      <vt:lpstr> </vt:lpstr>
      <vt:lpstr> </vt:lpstr>
      <vt:lpstr> </vt:lpstr>
      <vt:lpstr> </vt:lpstr>
      <vt:lpstr>PowerPoint Presentation</vt:lpstr>
      <vt:lpstr> </vt:lpstr>
      <vt:lpstr> </vt:lpstr>
      <vt:lpstr>PowerPoint Presentation</vt:lpstr>
      <vt:lpstr> </vt:lpstr>
      <vt:lpstr> </vt:lpstr>
      <vt:lpstr> </vt:lpstr>
      <vt:lpstr> </vt:lpstr>
      <vt:lpstr> </vt:lpstr>
      <vt:lpstr>PowerPoint Presentation</vt:lpstr>
      <vt:lpstr> </vt:lpstr>
      <vt:lpstr> </vt:lpstr>
      <vt:lpstr>PowerPoint Presentation</vt:lpstr>
      <vt:lpstr> </vt:lpstr>
      <vt:lpstr> </vt:lpstr>
      <vt:lpstr> </vt:lpstr>
      <vt:lpstr> </vt:lpstr>
      <vt:lpstr> </vt:lpstr>
      <vt:lpstr> </vt:lpstr>
      <vt:lpstr>PowerPoint Presentation</vt:lpstr>
      <vt:lpstr> </vt:lpstr>
      <vt:lpstr>PowerPoint Presentation</vt:lpstr>
      <vt:lpstr>PowerPoint Presentation</vt:lpstr>
      <vt:lpstr>PowerPoint Presentation</vt:lpstr>
      <vt:lpstr>PowerPoint Presentation</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Links to our dataset and references:</vt:lpstr>
      <vt:lpstr>Thank you very much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greenhornet96.kb@gmail.com</cp:lastModifiedBy>
  <cp:revision>1856</cp:revision>
  <dcterms:created xsi:type="dcterms:W3CDTF">2023-08-26T15:07:05Z</dcterms:created>
  <dcterms:modified xsi:type="dcterms:W3CDTF">2023-08-31T15:22:19Z</dcterms:modified>
</cp:coreProperties>
</file>